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4" r:id="rId5"/>
  </p:sldMasterIdLst>
  <p:notesMasterIdLst>
    <p:notesMasterId r:id="rId17"/>
  </p:notesMasterIdLst>
  <p:handoutMasterIdLst>
    <p:handoutMasterId r:id="rId18"/>
  </p:handoutMasterIdLst>
  <p:sldIdLst>
    <p:sldId id="263" r:id="rId6"/>
    <p:sldId id="113848" r:id="rId7"/>
    <p:sldId id="113852" r:id="rId8"/>
    <p:sldId id="113853" r:id="rId9"/>
    <p:sldId id="113854" r:id="rId10"/>
    <p:sldId id="113855" r:id="rId11"/>
    <p:sldId id="113856" r:id="rId12"/>
    <p:sldId id="113858" r:id="rId13"/>
    <p:sldId id="113859" r:id="rId14"/>
    <p:sldId id="113857" r:id="rId15"/>
    <p:sldId id="8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74818-5923-BE1F-756F-EFB4E89FEEF8}" name="Heidi Oien" initials="HO" userId="S::heidio@mithun.com::a1c27812-06ce-4f64-87f0-af29319a17f3" providerId="AD"/>
  <p188:author id="{BF92B51C-E8A4-8681-F415-4CB933246C21}" name="Brad Barnett" initials="BB" userId="S::bradb@mithun.com::1d45aff4-9db6-4be2-8ae2-5ac09db312ba" providerId="AD"/>
  <p188:author id="{91C18543-DEE2-AF98-A528-60426A1CC7D9}" name="Guest User" initials="GU" userId="S::urn:spo:anon#9b4ad1c3f88f4d77b6c56e3ad04eb984603deef4e8227d1af9b43b7f73111693::" providerId="AD"/>
  <p188:author id="{69E6B159-25B3-4392-EA84-F7D032AF2491}" name="Sandra Girgis" initials="SG" userId="S::sandrag@mithun.com::5ba17a3d-84a5-4eb7-8b26-7e9c1676559e" providerId="AD"/>
  <p188:author id="{3E914A74-24E0-574B-9A15-57E8323F9DBB}" name="Nazanin Mehrin" initials="NM" userId="S::nazaninm@mithun.com::693ff298-2009-4afc-bcec-ffb65ca6e5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iffith, Allyson" initials="GA" lastIdx="2" clrIdx="0"/>
  <p:cmAuthor id="2" name="Heidi Aggeler" initials="HA" lastIdx="9" clrIdx="1">
    <p:extLst>
      <p:ext uri="{19B8F6BF-5375-455C-9EA6-DF929625EA0E}">
        <p15:presenceInfo xmlns:p15="http://schemas.microsoft.com/office/powerpoint/2012/main" userId="S::heidi@rootpolicy.com::dad6ac31-0e5f-4976-a413-ab1a69e29e73" providerId="AD"/>
      </p:ext>
    </p:extLst>
  </p:cmAuthor>
  <p:cmAuthor id="3" name="Julia Jones" initials="JJ" lastIdx="6" clrIdx="2">
    <p:extLst>
      <p:ext uri="{19B8F6BF-5375-455C-9EA6-DF929625EA0E}">
        <p15:presenceInfo xmlns:p15="http://schemas.microsoft.com/office/powerpoint/2012/main" userId="S::julia@rootpolicy.com::b515488f-0d9b-4a66-8d30-83a2933f49f6" providerId="AD"/>
      </p:ext>
    </p:extLst>
  </p:cmAuthor>
  <p:cmAuthor id="4" name="Barnett, Elliott" initials="BE" lastIdx="25" clrIdx="3">
    <p:extLst>
      <p:ext uri="{19B8F6BF-5375-455C-9EA6-DF929625EA0E}">
        <p15:presenceInfo xmlns:p15="http://schemas.microsoft.com/office/powerpoint/2012/main" userId="S-1-5-21-133048727-1925392280-674505458-27812" providerId="AD"/>
      </p:ext>
    </p:extLst>
  </p:cmAuthor>
  <p:cmAuthor id="5" name="Wille, Tadd" initials="WT" lastIdx="0" clrIdx="4">
    <p:extLst>
      <p:ext uri="{19B8F6BF-5375-455C-9EA6-DF929625EA0E}">
        <p15:presenceInfo xmlns:p15="http://schemas.microsoft.com/office/powerpoint/2012/main" userId="S-1-5-21-133048727-1925392280-674505458-55675" providerId="AD"/>
      </p:ext>
    </p:extLst>
  </p:cmAuthor>
  <p:cmAuthor id="6" name="Barnett, Elliott" initials="BE [2]" lastIdx="6" clrIdx="5">
    <p:extLst>
      <p:ext uri="{19B8F6BF-5375-455C-9EA6-DF929625EA0E}">
        <p15:presenceInfo xmlns:p15="http://schemas.microsoft.com/office/powerpoint/2012/main" userId="S::EBarnett@cityoftacoma.org::a754fd7f-4bb7-4bab-9093-93bd1bc851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D8E"/>
    <a:srgbClr val="FF33CC"/>
    <a:srgbClr val="E49FEF"/>
    <a:srgbClr val="FAE6D4"/>
    <a:srgbClr val="FF5050"/>
    <a:srgbClr val="B8D5D6"/>
    <a:srgbClr val="E5E6E2"/>
    <a:srgbClr val="E6E6E2"/>
    <a:srgbClr val="E2F2EE"/>
    <a:srgbClr val="E3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59608-79F0-697C-DA91-9290A262D998}" v="4" dt="2023-03-15T20:42:35.088"/>
    <p1510:client id="{7D411921-C650-4DF3-A88F-5C64AF9B188E}" v="2254" dt="2023-03-15T21:08:30.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1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0D2BD3-674A-4924-B12F-9C442C3D6068}" type="datetimeFigureOut">
              <a:rPr lang="en-US" smtClean="0"/>
              <a:t>3/16/2023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13BB3A-2001-45FF-BCB9-B3A844B293BC}" type="slidenum">
              <a:rPr lang="en-US" smtClean="0"/>
              <a:t>‹#›</a:t>
            </a:fld>
            <a:endParaRPr lang="en-US"/>
          </a:p>
        </p:txBody>
      </p:sp>
    </p:spTree>
    <p:extLst>
      <p:ext uri="{BB962C8B-B14F-4D97-AF65-F5344CB8AC3E}">
        <p14:creationId xmlns:p14="http://schemas.microsoft.com/office/powerpoint/2010/main" val="168991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4482EF-0143-43C3-897F-8BC650F2A068}" type="datetimeFigureOut">
              <a:rPr lang="en-US"/>
              <a:t>3/16/2023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3E0622-95DA-40E2-AEF9-A876209F645F}" type="slidenum">
              <a:rPr lang="en-US"/>
              <a:t>‹#›</a:t>
            </a:fld>
            <a:endParaRPr lang="en-US"/>
          </a:p>
        </p:txBody>
      </p:sp>
    </p:spTree>
    <p:extLst>
      <p:ext uri="{BB962C8B-B14F-4D97-AF65-F5344CB8AC3E}">
        <p14:creationId xmlns:p14="http://schemas.microsoft.com/office/powerpoint/2010/main" val="20828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3E0622-95DA-40E2-AEF9-A876209F645F}" type="slidenum">
              <a:rPr lang="en-US"/>
              <a:t>1</a:t>
            </a:fld>
            <a:endParaRPr lang="en-US"/>
          </a:p>
        </p:txBody>
      </p:sp>
    </p:spTree>
    <p:extLst>
      <p:ext uri="{BB962C8B-B14F-4D97-AF65-F5344CB8AC3E}">
        <p14:creationId xmlns:p14="http://schemas.microsoft.com/office/powerpoint/2010/main" val="214211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3E0622-95DA-40E2-AEF9-A876209F645F}" type="slidenum">
              <a:rPr lang="en-US"/>
              <a:t>11</a:t>
            </a:fld>
            <a:endParaRPr lang="en-US"/>
          </a:p>
        </p:txBody>
      </p:sp>
    </p:spTree>
    <p:extLst>
      <p:ext uri="{BB962C8B-B14F-4D97-AF65-F5344CB8AC3E}">
        <p14:creationId xmlns:p14="http://schemas.microsoft.com/office/powerpoint/2010/main" val="420873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579033" y="3940704"/>
            <a:ext cx="3539067" cy="842963"/>
          </a:xfrm>
        </p:spPr>
        <p:txBody>
          <a:bodyPr/>
          <a:lstStyle>
            <a:lvl1pPr marL="0" indent="0" algn="l">
              <a:buNone/>
              <a:defRPr sz="2400">
                <a:solidFill>
                  <a:srgbClr val="C75E3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288691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in message and caption dark">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1436015-754D-4A45-969F-7CCE5AAECE9C}"/>
              </a:ext>
            </a:extLst>
          </p:cNvPr>
          <p:cNvSpPr>
            <a:spLocks noGrp="1"/>
          </p:cNvSpPr>
          <p:nvPr>
            <p:ph type="body" sz="quarter" idx="14" hasCustomPrompt="1"/>
          </p:nvPr>
        </p:nvSpPr>
        <p:spPr>
          <a:xfrm>
            <a:off x="1652931" y="4621347"/>
            <a:ext cx="8886152" cy="651342"/>
          </a:xfrm>
        </p:spPr>
        <p:txBody>
          <a:bodyPr/>
          <a:lstStyle>
            <a:lvl1pPr marL="0" indent="0" algn="ctr">
              <a:lnSpc>
                <a:spcPct val="100000"/>
              </a:lnSpc>
              <a:spcBef>
                <a:spcPts val="0"/>
              </a:spcBef>
              <a:spcAft>
                <a:spcPts val="988"/>
              </a:spcAft>
              <a:buNone/>
              <a:defRPr sz="1318" b="1">
                <a:solidFill>
                  <a:schemeClr val="bg1"/>
                </a:solidFill>
              </a:defRPr>
            </a:lvl1pPr>
            <a:lvl2pPr marL="414079" indent="0" algn="ctr">
              <a:lnSpc>
                <a:spcPct val="100000"/>
              </a:lnSpc>
              <a:spcBef>
                <a:spcPts val="0"/>
              </a:spcBef>
              <a:spcAft>
                <a:spcPts val="988"/>
              </a:spcAft>
              <a:buNone/>
              <a:defRPr>
                <a:solidFill>
                  <a:schemeClr val="bg1"/>
                </a:solidFill>
              </a:defRPr>
            </a:lvl2pPr>
            <a:lvl3pPr marL="828157" indent="0">
              <a:buNone/>
              <a:defRPr/>
            </a:lvl3pPr>
          </a:lstStyle>
          <a:p>
            <a:pPr lvl="0"/>
            <a:r>
              <a:rPr lang="en-US"/>
              <a:t>Click to edit heading</a:t>
            </a:r>
          </a:p>
          <a:p>
            <a:pPr lvl="1"/>
            <a:r>
              <a:rPr lang="en-US"/>
              <a:t>Second level</a:t>
            </a:r>
          </a:p>
        </p:txBody>
      </p:sp>
      <p:sp>
        <p:nvSpPr>
          <p:cNvPr id="9" name="Text Placeholder 8">
            <a:extLst>
              <a:ext uri="{FF2B5EF4-FFF2-40B4-BE49-F238E27FC236}">
                <a16:creationId xmlns:a16="http://schemas.microsoft.com/office/drawing/2014/main" id="{6AE7285D-0173-4697-BD49-BCC716EC5493}"/>
              </a:ext>
            </a:extLst>
          </p:cNvPr>
          <p:cNvSpPr>
            <a:spLocks noGrp="1"/>
          </p:cNvSpPr>
          <p:nvPr>
            <p:ph type="body" sz="quarter" idx="13" hasCustomPrompt="1"/>
          </p:nvPr>
        </p:nvSpPr>
        <p:spPr>
          <a:xfrm>
            <a:off x="1652931" y="1724506"/>
            <a:ext cx="8886152" cy="2119939"/>
          </a:xfrm>
        </p:spPr>
        <p:txBody>
          <a:bodyPr anchor="ctr">
            <a:spAutoFit/>
          </a:bodyPr>
          <a:lstStyle>
            <a:lvl1pPr marL="0" indent="0" algn="ctr">
              <a:buNone/>
              <a:defRPr sz="6588" b="0" cap="all" baseline="0">
                <a:solidFill>
                  <a:schemeClr val="bg1"/>
                </a:solidFill>
                <a:latin typeface="+mj-lt"/>
              </a:defRPr>
            </a:lvl1pPr>
          </a:lstStyle>
          <a:p>
            <a:pPr lvl="0"/>
            <a:r>
              <a:rPr lang="en-US"/>
              <a:t>Click to edit key message</a:t>
            </a:r>
          </a:p>
        </p:txBody>
      </p:sp>
      <p:sp>
        <p:nvSpPr>
          <p:cNvPr id="5" name="Rectangle 4">
            <a:extLst>
              <a:ext uri="{FF2B5EF4-FFF2-40B4-BE49-F238E27FC236}">
                <a16:creationId xmlns:a16="http://schemas.microsoft.com/office/drawing/2014/main" id="{76E92E50-AD1B-4DE8-81C6-CBE0CAF2CEE3}"/>
              </a:ext>
            </a:extLst>
          </p:cNvPr>
          <p:cNvSpPr/>
          <p:nvPr userDrawn="1"/>
        </p:nvSpPr>
        <p:spPr>
          <a:xfrm>
            <a:off x="1" y="1"/>
            <a:ext cx="12192000" cy="13447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82"/>
          </a:p>
        </p:txBody>
      </p:sp>
      <p:sp>
        <p:nvSpPr>
          <p:cNvPr id="6" name="Slide Number Placeholder 5">
            <a:extLst>
              <a:ext uri="{FF2B5EF4-FFF2-40B4-BE49-F238E27FC236}">
                <a16:creationId xmlns:a16="http://schemas.microsoft.com/office/drawing/2014/main" id="{34603AED-8F3F-453B-B0CC-80E1C7C48A68}"/>
              </a:ext>
            </a:extLst>
          </p:cNvPr>
          <p:cNvSpPr>
            <a:spLocks noGrp="1"/>
          </p:cNvSpPr>
          <p:nvPr>
            <p:ph type="sldNum" sz="quarter" idx="12"/>
          </p:nvPr>
        </p:nvSpPr>
        <p:spPr>
          <a:xfrm>
            <a:off x="9040457" y="6430295"/>
            <a:ext cx="2743200" cy="217254"/>
          </a:xfrm>
          <a:prstGeom prst="rect">
            <a:avLst/>
          </a:prstGeom>
        </p:spPr>
        <p:txBody>
          <a:bodyPr rIns="0">
            <a:noAutofit/>
          </a:bodyPr>
          <a:lstStyle>
            <a:lvl1pPr>
              <a:defRPr sz="824">
                <a:solidFill>
                  <a:schemeClr val="bg1"/>
                </a:solidFill>
              </a:defRPr>
            </a:lvl1pPr>
          </a:lstStyle>
          <a:p>
            <a:fld id="{B044B40D-486A-4792-BFD0-B123E13E9BEE}" type="slidenum">
              <a:rPr lang="en-US" smtClean="0"/>
              <a:pPr/>
              <a:t>‹#›</a:t>
            </a:fld>
            <a:endParaRPr lang="en-US"/>
          </a:p>
        </p:txBody>
      </p:sp>
    </p:spTree>
    <p:extLst>
      <p:ext uri="{BB962C8B-B14F-4D97-AF65-F5344CB8AC3E}">
        <p14:creationId xmlns:p14="http://schemas.microsoft.com/office/powerpoint/2010/main" val="346953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2" name="Title 1"/>
          <p:cNvSpPr>
            <a:spLocks noGrp="1"/>
          </p:cNvSpPr>
          <p:nvPr>
            <p:ph type="title"/>
          </p:nvPr>
        </p:nvSpPr>
        <p:spPr/>
        <p:txBody>
          <a:bodyPr/>
          <a:lstStyle>
            <a:lvl1pPr>
              <a:defRPr b="1">
                <a:solidFill>
                  <a:srgbClr val="1C787A"/>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50160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2" name="Title 1"/>
          <p:cNvSpPr>
            <a:spLocks noGrp="1"/>
          </p:cNvSpPr>
          <p:nvPr>
            <p:ph type="title"/>
          </p:nvPr>
        </p:nvSpPr>
        <p:spPr/>
        <p:txBody>
          <a:bodyPr/>
          <a:lstStyle>
            <a:lvl1pPr>
              <a:defRPr b="1">
                <a:solidFill>
                  <a:srgbClr val="1C787A"/>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66293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2" name="Title 1"/>
          <p:cNvSpPr>
            <a:spLocks noGrp="1"/>
          </p:cNvSpPr>
          <p:nvPr>
            <p:ph type="title"/>
          </p:nvPr>
        </p:nvSpPr>
        <p:spPr>
          <a:xfrm>
            <a:off x="1043516" y="1422400"/>
            <a:ext cx="6737350" cy="1865842"/>
          </a:xfrm>
        </p:spPr>
        <p:txBody>
          <a:bodyPr anchor="b"/>
          <a:lstStyle>
            <a:lvl1pPr>
              <a:defRPr sz="6000" b="1">
                <a:solidFill>
                  <a:srgbClr val="1C787A"/>
                </a:solidFill>
              </a:defRPr>
            </a:lvl1pPr>
          </a:lstStyle>
          <a:p>
            <a:r>
              <a:rPr lang="en-US"/>
              <a:t>Click to edit Master title style</a:t>
            </a:r>
          </a:p>
        </p:txBody>
      </p:sp>
      <p:sp>
        <p:nvSpPr>
          <p:cNvPr id="3" name="Text Placeholder 2"/>
          <p:cNvSpPr>
            <a:spLocks noGrp="1"/>
          </p:cNvSpPr>
          <p:nvPr>
            <p:ph type="body" idx="1"/>
          </p:nvPr>
        </p:nvSpPr>
        <p:spPr>
          <a:xfrm>
            <a:off x="1043516" y="3308830"/>
            <a:ext cx="6788150" cy="725538"/>
          </a:xfrm>
        </p:spPr>
        <p:txBody>
          <a:bodyPr/>
          <a:lstStyle>
            <a:lvl1pPr marL="0" indent="0">
              <a:buNone/>
              <a:defRPr sz="2400">
                <a:solidFill>
                  <a:srgbClr val="C75E3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142940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2" name="Title 1"/>
          <p:cNvSpPr>
            <a:spLocks noGrp="1"/>
          </p:cNvSpPr>
          <p:nvPr>
            <p:ph type="title"/>
          </p:nvPr>
        </p:nvSpPr>
        <p:spPr>
          <a:xfrm>
            <a:off x="838200" y="365125"/>
            <a:ext cx="8754533" cy="1325563"/>
          </a:xfrm>
        </p:spPr>
        <p:txBody>
          <a:bodyPr/>
          <a:lstStyle>
            <a:lvl1pPr>
              <a:defRPr b="1">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8754533" cy="35422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325213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2" name="Title 1"/>
          <p:cNvSpPr>
            <a:spLocks noGrp="1"/>
          </p:cNvSpPr>
          <p:nvPr>
            <p:ph type="title"/>
          </p:nvPr>
        </p:nvSpPr>
        <p:spPr>
          <a:xfrm>
            <a:off x="838200" y="365125"/>
            <a:ext cx="8754533" cy="1325563"/>
          </a:xfrm>
        </p:spPr>
        <p:txBody>
          <a:bodyPr/>
          <a:lstStyle>
            <a:lvl1pPr>
              <a:defRPr b="1">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8754533" cy="35422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20813" y="70960"/>
            <a:ext cx="2743200" cy="365125"/>
          </a:xfrm>
          <a:prstGeom prst="rect">
            <a:avLst/>
          </a:prstGeom>
        </p:spPr>
        <p:txBody>
          <a:bodyPr vert="horz" lIns="91440" tIns="45720" rIns="91440" bIns="45720" rtlCol="0" anchor="ctr"/>
          <a:lstStyle>
            <a:lvl1pPr algn="r">
              <a:defRPr sz="1200" b="1">
                <a:solidFill>
                  <a:schemeClr val="tx1"/>
                </a:solidFill>
              </a:defRPr>
            </a:lvl1pPr>
          </a:lstStyle>
          <a:p>
            <a:fld id="{C8DD2C02-1E79-4749-AE38-14C837E8FCC5}" type="slidenum">
              <a:rPr lang="en-US" smtClean="0"/>
              <a:pPr/>
              <a:t>‹#›</a:t>
            </a:fld>
            <a:endParaRPr lang="en-US"/>
          </a:p>
        </p:txBody>
      </p:sp>
    </p:spTree>
    <p:extLst>
      <p:ext uri="{BB962C8B-B14F-4D97-AF65-F5344CB8AC3E}">
        <p14:creationId xmlns:p14="http://schemas.microsoft.com/office/powerpoint/2010/main" val="391708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Sidebar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921519-72E6-4E13-A86D-07604E998CC0}"/>
              </a:ext>
            </a:extLst>
          </p:cNvPr>
          <p:cNvSpPr/>
          <p:nvPr userDrawn="1"/>
        </p:nvSpPr>
        <p:spPr>
          <a:xfrm>
            <a:off x="7" y="0"/>
            <a:ext cx="3581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2"/>
          </a:p>
        </p:txBody>
      </p:sp>
      <p:sp>
        <p:nvSpPr>
          <p:cNvPr id="2" name="Title 1"/>
          <p:cNvSpPr>
            <a:spLocks noGrp="1"/>
          </p:cNvSpPr>
          <p:nvPr>
            <p:ph type="title"/>
          </p:nvPr>
        </p:nvSpPr>
        <p:spPr>
          <a:xfrm>
            <a:off x="306934" y="636969"/>
            <a:ext cx="2972921" cy="1053723"/>
          </a:xfrm>
        </p:spPr>
        <p:txBody>
          <a:bodyPr anchor="t" anchorCtr="0">
            <a:normAutofit/>
          </a:bodyPr>
          <a:lstStyle>
            <a:lvl1pPr>
              <a:defRPr sz="1647"/>
            </a:lvl1pPr>
          </a:lstStyle>
          <a:p>
            <a:r>
              <a:rPr lang="en-US"/>
              <a:t>Click to edit Master title style</a:t>
            </a:r>
          </a:p>
        </p:txBody>
      </p:sp>
      <p:sp>
        <p:nvSpPr>
          <p:cNvPr id="3" name="Content Placeholder 2"/>
          <p:cNvSpPr>
            <a:spLocks noGrp="1"/>
          </p:cNvSpPr>
          <p:nvPr>
            <p:ph idx="1" hasCustomPrompt="1"/>
          </p:nvPr>
        </p:nvSpPr>
        <p:spPr>
          <a:xfrm>
            <a:off x="306934" y="1825635"/>
            <a:ext cx="2972921" cy="244362"/>
          </a:xfrm>
        </p:spPr>
        <p:txBody>
          <a:bodyPr wrap="square">
            <a:spAutoFit/>
          </a:bodyPr>
          <a:lstStyle>
            <a:lvl1pPr marL="0" indent="0">
              <a:buNone/>
              <a:defRPr sz="988" b="0"/>
            </a:lvl1pPr>
            <a:lvl2pPr marL="414079" indent="0">
              <a:buNone/>
              <a:defRPr sz="1318"/>
            </a:lvl2pPr>
            <a:lvl3pPr marL="828157" indent="0">
              <a:buNone/>
              <a:defRPr sz="1153"/>
            </a:lvl3pPr>
            <a:lvl4pPr marL="1242237" indent="0">
              <a:buNone/>
              <a:defRPr sz="988"/>
            </a:lvl4pPr>
            <a:lvl5pPr marL="1656317" indent="0">
              <a:buNone/>
              <a:defRPr sz="988"/>
            </a:lvl5pPr>
          </a:lstStyle>
          <a:p>
            <a:pPr lvl="0"/>
            <a:r>
              <a:rPr lang="en-US"/>
              <a:t>Click to add additional text</a:t>
            </a:r>
          </a:p>
        </p:txBody>
      </p:sp>
      <p:sp>
        <p:nvSpPr>
          <p:cNvPr id="6" name="Slide Number Placeholder 5"/>
          <p:cNvSpPr>
            <a:spLocks noGrp="1"/>
          </p:cNvSpPr>
          <p:nvPr>
            <p:ph type="sldNum" sz="quarter" idx="12"/>
          </p:nvPr>
        </p:nvSpPr>
        <p:spPr>
          <a:xfrm>
            <a:off x="9040457" y="6430295"/>
            <a:ext cx="2743200" cy="217254"/>
          </a:xfrm>
          <a:prstGeom prst="rect">
            <a:avLst/>
          </a:prstGeom>
        </p:spPr>
        <p:txBody>
          <a:bodyPr rIns="0">
            <a:noAutofit/>
          </a:bodyPr>
          <a:lstStyle>
            <a:lvl1pPr>
              <a:defRPr sz="824">
                <a:solidFill>
                  <a:schemeClr val="tx2"/>
                </a:solidFill>
              </a:defRPr>
            </a:lvl1pPr>
          </a:lstStyle>
          <a:p>
            <a:fld id="{B044B40D-486A-4792-BFD0-B123E13E9BEE}" type="slidenum">
              <a:rPr lang="en-US" smtClean="0"/>
              <a:pPr/>
              <a:t>‹#›</a:t>
            </a:fld>
            <a:endParaRPr lang="en-US"/>
          </a:p>
        </p:txBody>
      </p:sp>
      <p:cxnSp>
        <p:nvCxnSpPr>
          <p:cNvPr id="9" name="Straight Connector 8">
            <a:extLst>
              <a:ext uri="{FF2B5EF4-FFF2-40B4-BE49-F238E27FC236}">
                <a16:creationId xmlns:a16="http://schemas.microsoft.com/office/drawing/2014/main" id="{A05C2F07-C2A0-4A3B-BD0A-D1B44CE408F7}"/>
              </a:ext>
            </a:extLst>
          </p:cNvPr>
          <p:cNvCxnSpPr/>
          <p:nvPr userDrawn="1"/>
        </p:nvCxnSpPr>
        <p:spPr>
          <a:xfrm>
            <a:off x="4102893" y="636966"/>
            <a:ext cx="7680767"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96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002633"/>
            <a:ext cx="10515600" cy="2852738"/>
          </a:xfrm>
        </p:spPr>
        <p:txBody>
          <a:bodyPr anchor="ctr"/>
          <a:lstStyle>
            <a:lvl1pPr algn="ctr">
              <a:lnSpc>
                <a:spcPct val="100000"/>
              </a:lnSpc>
              <a:defRPr sz="5433" cap="all" baseline="0">
                <a:solidFill>
                  <a:schemeClr val="bg1">
                    <a:lumMod val="95000"/>
                  </a:schemeClr>
                </a:solidFill>
                <a:latin typeface="Montserrat SemiBold" panose="00000700000000000000" pitchFamily="2" charset="0"/>
              </a:defRPr>
            </a:lvl1pPr>
          </a:lstStyle>
          <a:p>
            <a:r>
              <a:rPr lang="en-US"/>
              <a:t>Click to edit section title</a:t>
            </a:r>
          </a:p>
        </p:txBody>
      </p:sp>
      <p:sp>
        <p:nvSpPr>
          <p:cNvPr id="5" name="Slide Number Placeholder 5">
            <a:extLst>
              <a:ext uri="{FF2B5EF4-FFF2-40B4-BE49-F238E27FC236}">
                <a16:creationId xmlns:a16="http://schemas.microsoft.com/office/drawing/2014/main" id="{908EF2B6-1707-43AE-B317-66CA94913C4B}"/>
              </a:ext>
            </a:extLst>
          </p:cNvPr>
          <p:cNvSpPr>
            <a:spLocks noGrp="1"/>
          </p:cNvSpPr>
          <p:nvPr>
            <p:ph type="sldNum" sz="quarter" idx="12"/>
          </p:nvPr>
        </p:nvSpPr>
        <p:spPr>
          <a:xfrm>
            <a:off x="9040457" y="6430295"/>
            <a:ext cx="2743200" cy="217254"/>
          </a:xfrm>
          <a:prstGeom prst="rect">
            <a:avLst/>
          </a:prstGeom>
        </p:spPr>
        <p:txBody>
          <a:bodyPr rIns="0">
            <a:noAutofit/>
          </a:bodyPr>
          <a:lstStyle>
            <a:lvl1pPr>
              <a:defRPr sz="824">
                <a:solidFill>
                  <a:schemeClr val="bg1"/>
                </a:solidFill>
              </a:defRPr>
            </a:lvl1pPr>
          </a:lstStyle>
          <a:p>
            <a:fld id="{B044B40D-486A-4792-BFD0-B123E13E9BEE}" type="slidenum">
              <a:rPr lang="en-US" smtClean="0"/>
              <a:pPr/>
              <a:t>‹#›</a:t>
            </a:fld>
            <a:endParaRPr lang="en-US"/>
          </a:p>
        </p:txBody>
      </p:sp>
    </p:spTree>
    <p:extLst>
      <p:ext uri="{BB962C8B-B14F-4D97-AF65-F5344CB8AC3E}">
        <p14:creationId xmlns:p14="http://schemas.microsoft.com/office/powerpoint/2010/main" val="402614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ain message and captio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1436015-754D-4A45-969F-7CCE5AAECE9C}"/>
              </a:ext>
            </a:extLst>
          </p:cNvPr>
          <p:cNvSpPr>
            <a:spLocks noGrp="1"/>
          </p:cNvSpPr>
          <p:nvPr>
            <p:ph type="body" sz="quarter" idx="14" hasCustomPrompt="1"/>
          </p:nvPr>
        </p:nvSpPr>
        <p:spPr>
          <a:xfrm>
            <a:off x="1652931" y="4621347"/>
            <a:ext cx="8886152" cy="651342"/>
          </a:xfrm>
        </p:spPr>
        <p:txBody>
          <a:bodyPr/>
          <a:lstStyle>
            <a:lvl1pPr marL="0" indent="0" algn="ctr">
              <a:lnSpc>
                <a:spcPct val="100000"/>
              </a:lnSpc>
              <a:spcBef>
                <a:spcPts val="0"/>
              </a:spcBef>
              <a:spcAft>
                <a:spcPts val="988"/>
              </a:spcAft>
              <a:buNone/>
              <a:defRPr sz="1318" b="1"/>
            </a:lvl1pPr>
            <a:lvl2pPr marL="414079" indent="0" algn="ctr">
              <a:lnSpc>
                <a:spcPct val="100000"/>
              </a:lnSpc>
              <a:spcBef>
                <a:spcPts val="0"/>
              </a:spcBef>
              <a:spcAft>
                <a:spcPts val="988"/>
              </a:spcAft>
              <a:buNone/>
              <a:defRPr/>
            </a:lvl2pPr>
            <a:lvl3pPr marL="828157" indent="0">
              <a:buNone/>
              <a:defRPr/>
            </a:lvl3pPr>
          </a:lstStyle>
          <a:p>
            <a:pPr lvl="0"/>
            <a:r>
              <a:rPr lang="en-US"/>
              <a:t>Click to edit heading</a:t>
            </a:r>
          </a:p>
          <a:p>
            <a:pPr lvl="1"/>
            <a:r>
              <a:rPr lang="en-US"/>
              <a:t>Second level</a:t>
            </a:r>
          </a:p>
        </p:txBody>
      </p:sp>
      <p:sp>
        <p:nvSpPr>
          <p:cNvPr id="9" name="Text Placeholder 8">
            <a:extLst>
              <a:ext uri="{FF2B5EF4-FFF2-40B4-BE49-F238E27FC236}">
                <a16:creationId xmlns:a16="http://schemas.microsoft.com/office/drawing/2014/main" id="{6AE7285D-0173-4697-BD49-BCC716EC5493}"/>
              </a:ext>
            </a:extLst>
          </p:cNvPr>
          <p:cNvSpPr>
            <a:spLocks noGrp="1"/>
          </p:cNvSpPr>
          <p:nvPr>
            <p:ph type="body" sz="quarter" idx="13" hasCustomPrompt="1"/>
          </p:nvPr>
        </p:nvSpPr>
        <p:spPr>
          <a:xfrm>
            <a:off x="1652931" y="1724506"/>
            <a:ext cx="8886152" cy="2119939"/>
          </a:xfrm>
        </p:spPr>
        <p:txBody>
          <a:bodyPr anchor="ctr">
            <a:spAutoFit/>
          </a:bodyPr>
          <a:lstStyle>
            <a:lvl1pPr marL="0" indent="0" algn="ctr">
              <a:buNone/>
              <a:defRPr sz="6588" b="0" cap="all" baseline="0">
                <a:latin typeface="+mj-lt"/>
              </a:defRPr>
            </a:lvl1pPr>
          </a:lstStyle>
          <a:p>
            <a:pPr lvl="0"/>
            <a:r>
              <a:rPr lang="en-US"/>
              <a:t>Click to edit key message</a:t>
            </a:r>
          </a:p>
        </p:txBody>
      </p:sp>
      <p:sp>
        <p:nvSpPr>
          <p:cNvPr id="5" name="Rectangle 4">
            <a:extLst>
              <a:ext uri="{FF2B5EF4-FFF2-40B4-BE49-F238E27FC236}">
                <a16:creationId xmlns:a16="http://schemas.microsoft.com/office/drawing/2014/main" id="{76E92E50-AD1B-4DE8-81C6-CBE0CAF2CEE3}"/>
              </a:ext>
            </a:extLst>
          </p:cNvPr>
          <p:cNvSpPr/>
          <p:nvPr userDrawn="1"/>
        </p:nvSpPr>
        <p:spPr>
          <a:xfrm>
            <a:off x="1" y="1"/>
            <a:ext cx="12192000" cy="13447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82"/>
          </a:p>
        </p:txBody>
      </p:sp>
      <p:sp>
        <p:nvSpPr>
          <p:cNvPr id="12" name="Slide Number Placeholder 5">
            <a:extLst>
              <a:ext uri="{FF2B5EF4-FFF2-40B4-BE49-F238E27FC236}">
                <a16:creationId xmlns:a16="http://schemas.microsoft.com/office/drawing/2014/main" id="{85AF571B-0D2D-4FDF-9BA5-C2646CAF7556}"/>
              </a:ext>
            </a:extLst>
          </p:cNvPr>
          <p:cNvSpPr>
            <a:spLocks noGrp="1"/>
          </p:cNvSpPr>
          <p:nvPr>
            <p:ph type="sldNum" sz="quarter" idx="12"/>
          </p:nvPr>
        </p:nvSpPr>
        <p:spPr>
          <a:xfrm>
            <a:off x="9040457" y="6430295"/>
            <a:ext cx="2743200" cy="217254"/>
          </a:xfrm>
          <a:prstGeom prst="rect">
            <a:avLst/>
          </a:prstGeom>
        </p:spPr>
        <p:txBody>
          <a:bodyPr rIns="0">
            <a:noAutofit/>
          </a:bodyPr>
          <a:lstStyle>
            <a:lvl1pPr>
              <a:defRPr sz="824">
                <a:solidFill>
                  <a:schemeClr val="tx2"/>
                </a:solidFill>
              </a:defRPr>
            </a:lvl1pPr>
          </a:lstStyle>
          <a:p>
            <a:fld id="{B044B40D-486A-4792-BFD0-B123E13E9BEE}" type="slidenum">
              <a:rPr lang="en-US" smtClean="0"/>
              <a:pPr/>
              <a:t>‹#›</a:t>
            </a:fld>
            <a:endParaRPr lang="en-US"/>
          </a:p>
        </p:txBody>
      </p:sp>
    </p:spTree>
    <p:extLst>
      <p:ext uri="{BB962C8B-B14F-4D97-AF65-F5344CB8AC3E}">
        <p14:creationId xmlns:p14="http://schemas.microsoft.com/office/powerpoint/2010/main" val="690389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2C02-1E79-4749-AE38-14C837E8FCC5}" type="slidenum">
              <a:rPr lang="en-US" smtClean="0"/>
              <a:t>‹#›</a:t>
            </a:fld>
            <a:endParaRPr lang="en-US"/>
          </a:p>
        </p:txBody>
      </p:sp>
      <p:sp>
        <p:nvSpPr>
          <p:cNvPr id="7" name="Slide Number Placeholder 5"/>
          <p:cNvSpPr txBox="1">
            <a:spLocks/>
          </p:cNvSpPr>
          <p:nvPr userDrawn="1"/>
        </p:nvSpPr>
        <p:spPr>
          <a:xfrm>
            <a:off x="9320813" y="7096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D2C02-1E79-4749-AE38-14C837E8FCC5}" type="slidenum">
              <a:rPr lang="en-US" b="1" smtClean="0"/>
              <a:pPr/>
              <a:t>‹#›</a:t>
            </a:fld>
            <a:endParaRPr lang="en-US" b="1"/>
          </a:p>
        </p:txBody>
      </p:sp>
    </p:spTree>
    <p:extLst>
      <p:ext uri="{BB962C8B-B14F-4D97-AF65-F5344CB8AC3E}">
        <p14:creationId xmlns:p14="http://schemas.microsoft.com/office/powerpoint/2010/main" val="11570206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3" r:id="rId3"/>
    <p:sldLayoutId id="2147483682" r:id="rId4"/>
    <p:sldLayoutId id="2147483683" r:id="rId5"/>
    <p:sldLayoutId id="214748367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2F3B6482-01DC-44FF-B649-C6B53B5DBF80}"/>
              </a:ext>
            </a:extLst>
          </p:cNvPr>
          <p:cNvSpPr>
            <a:spLocks noGrp="1"/>
          </p:cNvSpPr>
          <p:nvPr>
            <p:ph type="sldNum" sz="quarter" idx="4"/>
          </p:nvPr>
        </p:nvSpPr>
        <p:spPr>
          <a:xfrm>
            <a:off x="9040457" y="6430295"/>
            <a:ext cx="2743200" cy="217254"/>
          </a:xfrm>
          <a:prstGeom prst="rect">
            <a:avLst/>
          </a:prstGeom>
        </p:spPr>
        <p:txBody>
          <a:bodyPr rIns="0">
            <a:noAutofit/>
          </a:bodyPr>
          <a:lstStyle>
            <a:lvl1pPr algn="r">
              <a:defRPr sz="824">
                <a:solidFill>
                  <a:schemeClr val="tx2"/>
                </a:solidFill>
              </a:defRPr>
            </a:lvl1pPr>
          </a:lstStyle>
          <a:p>
            <a:fld id="{B044B40D-486A-4792-BFD0-B123E13E9BEE}" type="slidenum">
              <a:rPr lang="en-US" smtClean="0"/>
              <a:pPr/>
              <a:t>‹#›</a:t>
            </a:fld>
            <a:endParaRPr lang="en-US"/>
          </a:p>
        </p:txBody>
      </p:sp>
    </p:spTree>
    <p:extLst>
      <p:ext uri="{BB962C8B-B14F-4D97-AF65-F5344CB8AC3E}">
        <p14:creationId xmlns:p14="http://schemas.microsoft.com/office/powerpoint/2010/main" val="30206145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828157" rtl="0" eaLnBrk="1" latinLnBrk="0" hangingPunct="1">
        <a:lnSpc>
          <a:spcPct val="90000"/>
        </a:lnSpc>
        <a:spcBef>
          <a:spcPct val="0"/>
        </a:spcBef>
        <a:buNone/>
        <a:defRPr sz="3953" kern="1200">
          <a:solidFill>
            <a:schemeClr val="tx1"/>
          </a:solidFill>
          <a:latin typeface="Montserrat SemiBold" panose="00000700000000000000" pitchFamily="2" charset="0"/>
          <a:ea typeface="+mj-ea"/>
          <a:cs typeface="+mj-cs"/>
        </a:defRPr>
      </a:lvl1pPr>
    </p:titleStyle>
    <p:bodyStyle>
      <a:lvl1pPr marL="0" indent="0" algn="l" defTabSz="828157" rtl="0" eaLnBrk="1" latinLnBrk="0" hangingPunct="1">
        <a:lnSpc>
          <a:spcPct val="100000"/>
        </a:lnSpc>
        <a:spcBef>
          <a:spcPts val="0"/>
        </a:spcBef>
        <a:spcAft>
          <a:spcPts val="988"/>
        </a:spcAft>
        <a:buFont typeface="Arial" panose="020B0604020202020204" pitchFamily="34" charset="0"/>
        <a:buNone/>
        <a:defRPr sz="1482" b="1" kern="1200">
          <a:solidFill>
            <a:schemeClr val="tx1"/>
          </a:solidFill>
          <a:latin typeface="+mn-lt"/>
          <a:ea typeface="+mn-ea"/>
          <a:cs typeface="+mn-cs"/>
        </a:defRPr>
      </a:lvl1pPr>
      <a:lvl2pPr marL="206516" indent="-206516" algn="l" defTabSz="828157" rtl="0" eaLnBrk="1" latinLnBrk="0" hangingPunct="1">
        <a:lnSpc>
          <a:spcPct val="100000"/>
        </a:lnSpc>
        <a:spcBef>
          <a:spcPts val="0"/>
        </a:spcBef>
        <a:spcAft>
          <a:spcPts val="988"/>
        </a:spcAft>
        <a:buFont typeface="Arial" panose="020B0604020202020204" pitchFamily="34" charset="0"/>
        <a:buChar char="●"/>
        <a:defRPr sz="1318" kern="1200">
          <a:solidFill>
            <a:schemeClr val="tx1"/>
          </a:solidFill>
          <a:latin typeface="+mn-lt"/>
          <a:ea typeface="+mn-ea"/>
          <a:cs typeface="+mn-cs"/>
        </a:defRPr>
      </a:lvl2pPr>
      <a:lvl3pPr marL="424798" indent="-235271" algn="l" defTabSz="828157" rtl="0" eaLnBrk="1" latinLnBrk="0" hangingPunct="1">
        <a:lnSpc>
          <a:spcPct val="100000"/>
        </a:lnSpc>
        <a:spcBef>
          <a:spcPts val="0"/>
        </a:spcBef>
        <a:spcAft>
          <a:spcPts val="988"/>
        </a:spcAft>
        <a:buFont typeface="Open Sans" panose="020B0606030504020204" pitchFamily="34" charset="0"/>
        <a:buChar char="−"/>
        <a:defRPr sz="1153" kern="1200">
          <a:solidFill>
            <a:schemeClr val="tx1"/>
          </a:solidFill>
          <a:latin typeface="+mn-lt"/>
          <a:ea typeface="+mn-ea"/>
          <a:cs typeface="+mn-cs"/>
        </a:defRPr>
      </a:lvl3pPr>
      <a:lvl4pPr marL="1449276" indent="-207039" algn="l" defTabSz="828157" rtl="0" eaLnBrk="1" latinLnBrk="0" hangingPunct="1">
        <a:lnSpc>
          <a:spcPct val="100000"/>
        </a:lnSpc>
        <a:spcBef>
          <a:spcPts val="0"/>
        </a:spcBef>
        <a:spcAft>
          <a:spcPts val="988"/>
        </a:spcAft>
        <a:buFont typeface="Arial" panose="020B0604020202020204" pitchFamily="34" charset="0"/>
        <a:buChar char="•"/>
        <a:defRPr sz="988" kern="1200">
          <a:solidFill>
            <a:schemeClr val="tx1"/>
          </a:solidFill>
          <a:latin typeface="+mn-lt"/>
          <a:ea typeface="+mn-ea"/>
          <a:cs typeface="+mn-cs"/>
        </a:defRPr>
      </a:lvl4pPr>
      <a:lvl5pPr marL="1863356" indent="-207039" algn="l" defTabSz="828157" rtl="0" eaLnBrk="1" latinLnBrk="0" hangingPunct="1">
        <a:lnSpc>
          <a:spcPct val="100000"/>
        </a:lnSpc>
        <a:spcBef>
          <a:spcPts val="0"/>
        </a:spcBef>
        <a:spcAft>
          <a:spcPts val="988"/>
        </a:spcAft>
        <a:buFont typeface="Arial" panose="020B0604020202020204" pitchFamily="34" charset="0"/>
        <a:buChar char="•"/>
        <a:defRPr sz="988" kern="1200">
          <a:solidFill>
            <a:schemeClr val="tx1"/>
          </a:solidFill>
          <a:latin typeface="+mn-lt"/>
          <a:ea typeface="+mn-ea"/>
          <a:cs typeface="+mn-cs"/>
        </a:defRPr>
      </a:lvl5pPr>
      <a:lvl6pPr marL="2277436" indent="-207039" algn="l" defTabSz="828157" rtl="0" eaLnBrk="1" latinLnBrk="0" hangingPunct="1">
        <a:lnSpc>
          <a:spcPct val="90000"/>
        </a:lnSpc>
        <a:spcBef>
          <a:spcPts val="453"/>
        </a:spcBef>
        <a:buFont typeface="Arial" panose="020B0604020202020204" pitchFamily="34" charset="0"/>
        <a:buChar char="•"/>
        <a:defRPr sz="1631" kern="1200">
          <a:solidFill>
            <a:schemeClr val="tx1"/>
          </a:solidFill>
          <a:latin typeface="+mn-lt"/>
          <a:ea typeface="+mn-ea"/>
          <a:cs typeface="+mn-cs"/>
        </a:defRPr>
      </a:lvl6pPr>
      <a:lvl7pPr marL="2691513" indent="-207039" algn="l" defTabSz="828157" rtl="0" eaLnBrk="1" latinLnBrk="0" hangingPunct="1">
        <a:lnSpc>
          <a:spcPct val="90000"/>
        </a:lnSpc>
        <a:spcBef>
          <a:spcPts val="453"/>
        </a:spcBef>
        <a:buFont typeface="Arial" panose="020B0604020202020204" pitchFamily="34" charset="0"/>
        <a:buChar char="•"/>
        <a:defRPr sz="1631" kern="1200">
          <a:solidFill>
            <a:schemeClr val="tx1"/>
          </a:solidFill>
          <a:latin typeface="+mn-lt"/>
          <a:ea typeface="+mn-ea"/>
          <a:cs typeface="+mn-cs"/>
        </a:defRPr>
      </a:lvl7pPr>
      <a:lvl8pPr marL="3105594" indent="-207039" algn="l" defTabSz="828157" rtl="0" eaLnBrk="1" latinLnBrk="0" hangingPunct="1">
        <a:lnSpc>
          <a:spcPct val="90000"/>
        </a:lnSpc>
        <a:spcBef>
          <a:spcPts val="453"/>
        </a:spcBef>
        <a:buFont typeface="Arial" panose="020B0604020202020204" pitchFamily="34" charset="0"/>
        <a:buChar char="•"/>
        <a:defRPr sz="1631" kern="1200">
          <a:solidFill>
            <a:schemeClr val="tx1"/>
          </a:solidFill>
          <a:latin typeface="+mn-lt"/>
          <a:ea typeface="+mn-ea"/>
          <a:cs typeface="+mn-cs"/>
        </a:defRPr>
      </a:lvl8pPr>
      <a:lvl9pPr marL="3519673" indent="-207039" algn="l" defTabSz="828157" rtl="0" eaLnBrk="1" latinLnBrk="0" hangingPunct="1">
        <a:lnSpc>
          <a:spcPct val="90000"/>
        </a:lnSpc>
        <a:spcBef>
          <a:spcPts val="453"/>
        </a:spcBef>
        <a:buFont typeface="Arial" panose="020B0604020202020204" pitchFamily="34" charset="0"/>
        <a:buChar char="•"/>
        <a:defRPr sz="1631" kern="1200">
          <a:solidFill>
            <a:schemeClr val="tx1"/>
          </a:solidFill>
          <a:latin typeface="+mn-lt"/>
          <a:ea typeface="+mn-ea"/>
          <a:cs typeface="+mn-cs"/>
        </a:defRPr>
      </a:lvl9pPr>
    </p:bodyStyle>
    <p:otherStyle>
      <a:defPPr>
        <a:defRPr lang="en-US"/>
      </a:defPPr>
      <a:lvl1pPr marL="0" algn="l" defTabSz="828157" rtl="0" eaLnBrk="1" latinLnBrk="0" hangingPunct="1">
        <a:defRPr sz="1631" kern="1200">
          <a:solidFill>
            <a:schemeClr val="tx1"/>
          </a:solidFill>
          <a:latin typeface="+mn-lt"/>
          <a:ea typeface="+mn-ea"/>
          <a:cs typeface="+mn-cs"/>
        </a:defRPr>
      </a:lvl1pPr>
      <a:lvl2pPr marL="414079" algn="l" defTabSz="828157" rtl="0" eaLnBrk="1" latinLnBrk="0" hangingPunct="1">
        <a:defRPr sz="1631" kern="1200">
          <a:solidFill>
            <a:schemeClr val="tx1"/>
          </a:solidFill>
          <a:latin typeface="+mn-lt"/>
          <a:ea typeface="+mn-ea"/>
          <a:cs typeface="+mn-cs"/>
        </a:defRPr>
      </a:lvl2pPr>
      <a:lvl3pPr marL="828157" algn="l" defTabSz="828157" rtl="0" eaLnBrk="1" latinLnBrk="0" hangingPunct="1">
        <a:defRPr sz="1631" kern="1200">
          <a:solidFill>
            <a:schemeClr val="tx1"/>
          </a:solidFill>
          <a:latin typeface="+mn-lt"/>
          <a:ea typeface="+mn-ea"/>
          <a:cs typeface="+mn-cs"/>
        </a:defRPr>
      </a:lvl3pPr>
      <a:lvl4pPr marL="1242237" algn="l" defTabSz="828157" rtl="0" eaLnBrk="1" latinLnBrk="0" hangingPunct="1">
        <a:defRPr sz="1631" kern="1200">
          <a:solidFill>
            <a:schemeClr val="tx1"/>
          </a:solidFill>
          <a:latin typeface="+mn-lt"/>
          <a:ea typeface="+mn-ea"/>
          <a:cs typeface="+mn-cs"/>
        </a:defRPr>
      </a:lvl4pPr>
      <a:lvl5pPr marL="1656317" algn="l" defTabSz="828157" rtl="0" eaLnBrk="1" latinLnBrk="0" hangingPunct="1">
        <a:defRPr sz="1631" kern="1200">
          <a:solidFill>
            <a:schemeClr val="tx1"/>
          </a:solidFill>
          <a:latin typeface="+mn-lt"/>
          <a:ea typeface="+mn-ea"/>
          <a:cs typeface="+mn-cs"/>
        </a:defRPr>
      </a:lvl5pPr>
      <a:lvl6pPr marL="2070395" algn="l" defTabSz="828157" rtl="0" eaLnBrk="1" latinLnBrk="0" hangingPunct="1">
        <a:defRPr sz="1631" kern="1200">
          <a:solidFill>
            <a:schemeClr val="tx1"/>
          </a:solidFill>
          <a:latin typeface="+mn-lt"/>
          <a:ea typeface="+mn-ea"/>
          <a:cs typeface="+mn-cs"/>
        </a:defRPr>
      </a:lvl6pPr>
      <a:lvl7pPr marL="2484475" algn="l" defTabSz="828157" rtl="0" eaLnBrk="1" latinLnBrk="0" hangingPunct="1">
        <a:defRPr sz="1631" kern="1200">
          <a:solidFill>
            <a:schemeClr val="tx1"/>
          </a:solidFill>
          <a:latin typeface="+mn-lt"/>
          <a:ea typeface="+mn-ea"/>
          <a:cs typeface="+mn-cs"/>
        </a:defRPr>
      </a:lvl7pPr>
      <a:lvl8pPr marL="2898554" algn="l" defTabSz="828157" rtl="0" eaLnBrk="1" latinLnBrk="0" hangingPunct="1">
        <a:defRPr sz="1631" kern="1200">
          <a:solidFill>
            <a:schemeClr val="tx1"/>
          </a:solidFill>
          <a:latin typeface="+mn-lt"/>
          <a:ea typeface="+mn-ea"/>
          <a:cs typeface="+mn-cs"/>
        </a:defRPr>
      </a:lvl8pPr>
      <a:lvl9pPr marL="3312633" algn="l" defTabSz="828157" rtl="0" eaLnBrk="1" latinLnBrk="0" hangingPunct="1">
        <a:defRPr sz="16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98488" y="4159064"/>
            <a:ext cx="5906401" cy="1638110"/>
          </a:xfrm>
        </p:spPr>
        <p:txBody>
          <a:bodyPr vert="horz" lIns="91440" tIns="45720" rIns="91440" bIns="45720" rtlCol="0" anchor="t">
            <a:normAutofit lnSpcReduction="10000"/>
          </a:bodyPr>
          <a:lstStyle/>
          <a:p>
            <a:pPr>
              <a:lnSpc>
                <a:spcPct val="70000"/>
              </a:lnSpc>
            </a:pPr>
            <a:r>
              <a:rPr lang="en-US" sz="3600" b="1" i="1"/>
              <a:t>Home In Tacoma Project</a:t>
            </a:r>
          </a:p>
          <a:p>
            <a:pPr>
              <a:lnSpc>
                <a:spcPct val="70000"/>
              </a:lnSpc>
            </a:pPr>
            <a:r>
              <a:rPr lang="en-US" sz="3600" b="1" i="1"/>
              <a:t>Tacoma Permit Advisory Group</a:t>
            </a:r>
          </a:p>
          <a:p>
            <a:pPr>
              <a:lnSpc>
                <a:spcPct val="70000"/>
              </a:lnSpc>
            </a:pPr>
            <a:r>
              <a:rPr lang="en-US"/>
              <a:t>March 15, 2023</a:t>
            </a:r>
            <a:endParaRPr lang="en-US">
              <a:cs typeface="Calibri"/>
            </a:endParaRPr>
          </a:p>
        </p:txBody>
      </p:sp>
    </p:spTree>
    <p:extLst>
      <p:ext uri="{BB962C8B-B14F-4D97-AF65-F5344CB8AC3E}">
        <p14:creationId xmlns:p14="http://schemas.microsoft.com/office/powerpoint/2010/main" val="420368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5520-6867-4D39-8DBB-99A43D2E1D8B}"/>
              </a:ext>
            </a:extLst>
          </p:cNvPr>
          <p:cNvSpPr>
            <a:spLocks noGrp="1"/>
          </p:cNvSpPr>
          <p:nvPr>
            <p:ph type="title"/>
          </p:nvPr>
        </p:nvSpPr>
        <p:spPr/>
        <p:txBody>
          <a:bodyPr/>
          <a:lstStyle/>
          <a:p>
            <a:r>
              <a:rPr lang="en-US"/>
              <a:t>Affordability and Anti-Displacement</a:t>
            </a:r>
          </a:p>
        </p:txBody>
      </p:sp>
      <p:sp>
        <p:nvSpPr>
          <p:cNvPr id="3" name="Content Placeholder 2">
            <a:extLst>
              <a:ext uri="{FF2B5EF4-FFF2-40B4-BE49-F238E27FC236}">
                <a16:creationId xmlns:a16="http://schemas.microsoft.com/office/drawing/2014/main" id="{B1AD3502-7E17-498D-A039-1CB64088A1C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FDFE87-B0C9-44CE-BD9C-0CB6C3DF5EBA}"/>
              </a:ext>
            </a:extLst>
          </p:cNvPr>
          <p:cNvSpPr>
            <a:spLocks noGrp="1"/>
          </p:cNvSpPr>
          <p:nvPr>
            <p:ph type="sldNum" sz="quarter" idx="4"/>
          </p:nvPr>
        </p:nvSpPr>
        <p:spPr/>
        <p:txBody>
          <a:bodyPr/>
          <a:lstStyle/>
          <a:p>
            <a:fld id="{C8DD2C02-1E79-4749-AE38-14C837E8FCC5}" type="slidenum">
              <a:rPr lang="en-US" smtClean="0"/>
              <a:pPr/>
              <a:t>10</a:t>
            </a:fld>
            <a:endParaRPr lang="en-US"/>
          </a:p>
        </p:txBody>
      </p:sp>
      <p:graphicFrame>
        <p:nvGraphicFramePr>
          <p:cNvPr id="5" name="Table 5">
            <a:extLst>
              <a:ext uri="{FF2B5EF4-FFF2-40B4-BE49-F238E27FC236}">
                <a16:creationId xmlns:a16="http://schemas.microsoft.com/office/drawing/2014/main" id="{0267600B-81BC-4200-8CAC-2462E1A8E2B9}"/>
              </a:ext>
            </a:extLst>
          </p:cNvPr>
          <p:cNvGraphicFramePr>
            <a:graphicFrameLocks/>
          </p:cNvGraphicFramePr>
          <p:nvPr>
            <p:extLst>
              <p:ext uri="{D42A27DB-BD31-4B8C-83A1-F6EECF244321}">
                <p14:modId xmlns:p14="http://schemas.microsoft.com/office/powerpoint/2010/main" val="21385311"/>
              </p:ext>
            </p:extLst>
          </p:nvPr>
        </p:nvGraphicFramePr>
        <p:xfrm>
          <a:off x="775970" y="1395518"/>
          <a:ext cx="10222230" cy="4302760"/>
        </p:xfrm>
        <a:graphic>
          <a:graphicData uri="http://schemas.openxmlformats.org/drawingml/2006/table">
            <a:tbl>
              <a:tblPr firstRow="1" bandRow="1">
                <a:tableStyleId>{21E4AEA4-8DFA-4A89-87EB-49C32662AFE0}</a:tableStyleId>
              </a:tblPr>
              <a:tblGrid>
                <a:gridCol w="7200900">
                  <a:extLst>
                    <a:ext uri="{9D8B030D-6E8A-4147-A177-3AD203B41FA5}">
                      <a16:colId xmlns:a16="http://schemas.microsoft.com/office/drawing/2014/main" val="1043012763"/>
                    </a:ext>
                  </a:extLst>
                </a:gridCol>
                <a:gridCol w="302133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5. Refrain from incentivizing any particular unit size </a:t>
                      </a:r>
                    </a:p>
                  </a:txBody>
                  <a:tcPr/>
                </a:tc>
                <a:tc>
                  <a:txBody>
                    <a:bodyPr/>
                    <a:lstStyle/>
                    <a:p>
                      <a:r>
                        <a:rPr lang="en-US" i="1"/>
                        <a:t>Under review as part of affordability incentives package</a:t>
                      </a:r>
                    </a:p>
                  </a:txBody>
                  <a:tcPr/>
                </a:tc>
                <a:extLst>
                  <a:ext uri="{0D108BD9-81ED-4DB2-BD59-A6C34878D82A}">
                    <a16:rowId xmlns:a16="http://schemas.microsoft.com/office/drawing/2014/main" val="3912166429"/>
                  </a:ext>
                </a:extLst>
              </a:tr>
              <a:tr h="370840">
                <a:tc>
                  <a:txBody>
                    <a:bodyPr/>
                    <a:lstStyle/>
                    <a:p>
                      <a:r>
                        <a:rPr lang="en-US"/>
                        <a:t>9. Guaranteed review timeline or applicant gets proportionate amount of permit fee back per day late </a:t>
                      </a:r>
                    </a:p>
                  </a:txBody>
                  <a:tcPr/>
                </a:tc>
                <a:tc>
                  <a:txBody>
                    <a:bodyPr/>
                    <a:lstStyle/>
                    <a:p>
                      <a:r>
                        <a:rPr lang="en-US" i="1"/>
                        <a:t>Primarily a Permit streamlining issue and not part of HIT package; could be tied to affordable housing</a:t>
                      </a:r>
                    </a:p>
                  </a:txBody>
                  <a:tcPr/>
                </a:tc>
                <a:extLst>
                  <a:ext uri="{0D108BD9-81ED-4DB2-BD59-A6C34878D82A}">
                    <a16:rowId xmlns:a16="http://schemas.microsoft.com/office/drawing/2014/main" val="3449027717"/>
                  </a:ext>
                </a:extLst>
              </a:tr>
              <a:tr h="370840">
                <a:tc>
                  <a:txBody>
                    <a:bodyPr/>
                    <a:lstStyle/>
                    <a:p>
                      <a:r>
                        <a:rPr lang="en-US"/>
                        <a:t>14. Extend MFTE to smaller projects to incentivize infill and empower mom-and-pop developers </a:t>
                      </a:r>
                    </a:p>
                  </a:txBody>
                  <a:tcPr/>
                </a:tc>
                <a:tc>
                  <a:txBody>
                    <a:bodyPr/>
                    <a:lstStyle/>
                    <a:p>
                      <a:r>
                        <a:rPr lang="en-US" i="1"/>
                        <a:t>MFTE (affordable housing option) will be extended to all Mid-scale areas and (later) Neighborhood Commercial</a:t>
                      </a:r>
                    </a:p>
                  </a:txBody>
                  <a:tcPr/>
                </a:tc>
                <a:extLst>
                  <a:ext uri="{0D108BD9-81ED-4DB2-BD59-A6C34878D82A}">
                    <a16:rowId xmlns:a16="http://schemas.microsoft.com/office/drawing/2014/main" val="1142053387"/>
                  </a:ext>
                </a:extLst>
              </a:tr>
              <a:tr h="370840">
                <a:tc>
                  <a:txBody>
                    <a:bodyPr/>
                    <a:lstStyle/>
                    <a:p>
                      <a:r>
                        <a:rPr lang="en-US"/>
                        <a:t>23. Create a </a:t>
                      </a:r>
                      <a:r>
                        <a:rPr lang="en-US" err="1"/>
                        <a:t>downpayment</a:t>
                      </a:r>
                      <a:r>
                        <a:rPr lang="en-US"/>
                        <a:t>/construction financing assistance program for mom-and-pop owners to develop their yards </a:t>
                      </a:r>
                    </a:p>
                  </a:txBody>
                  <a:tcPr/>
                </a:tc>
                <a:tc>
                  <a:txBody>
                    <a:bodyPr/>
                    <a:lstStyle/>
                    <a:p>
                      <a:r>
                        <a:rPr lang="en-US"/>
                        <a:t>Could be part of </a:t>
                      </a:r>
                      <a:r>
                        <a:rPr lang="en-US" err="1"/>
                        <a:t>AntiDisplacement</a:t>
                      </a:r>
                      <a:endParaRPr lang="en-US"/>
                    </a:p>
                  </a:txBody>
                  <a:tcPr/>
                </a:tc>
                <a:extLst>
                  <a:ext uri="{0D108BD9-81ED-4DB2-BD59-A6C34878D82A}">
                    <a16:rowId xmlns:a16="http://schemas.microsoft.com/office/drawing/2014/main" val="1546150401"/>
                  </a:ext>
                </a:extLst>
              </a:tr>
            </a:tbl>
          </a:graphicData>
        </a:graphic>
      </p:graphicFrame>
    </p:spTree>
    <p:extLst>
      <p:ext uri="{BB962C8B-B14F-4D97-AF65-F5344CB8AC3E}">
        <p14:creationId xmlns:p14="http://schemas.microsoft.com/office/powerpoint/2010/main" val="2192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98488" y="4110938"/>
            <a:ext cx="5906401" cy="1638110"/>
          </a:xfrm>
        </p:spPr>
        <p:txBody>
          <a:bodyPr vert="horz" lIns="91440" tIns="45720" rIns="91440" bIns="45720" rtlCol="0" anchor="t">
            <a:normAutofit lnSpcReduction="10000"/>
          </a:bodyPr>
          <a:lstStyle/>
          <a:p>
            <a:r>
              <a:rPr lang="en-US" sz="3600" b="1" i="1"/>
              <a:t>Home In Tacoma Project</a:t>
            </a:r>
          </a:p>
          <a:p>
            <a:r>
              <a:rPr lang="en-US" sz="3600" b="1" i="1"/>
              <a:t>Permit Advisory Group</a:t>
            </a:r>
          </a:p>
          <a:p>
            <a:r>
              <a:rPr lang="en-US"/>
              <a:t>March 15, 2023</a:t>
            </a:r>
            <a:endParaRPr lang="en-US">
              <a:cs typeface="Calibri"/>
            </a:endParaRPr>
          </a:p>
        </p:txBody>
      </p:sp>
    </p:spTree>
    <p:extLst>
      <p:ext uri="{BB962C8B-B14F-4D97-AF65-F5344CB8AC3E}">
        <p14:creationId xmlns:p14="http://schemas.microsoft.com/office/powerpoint/2010/main" val="369546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2B05-5CBB-8893-F734-8A87868512C8}"/>
              </a:ext>
            </a:extLst>
          </p:cNvPr>
          <p:cNvSpPr>
            <a:spLocks noGrp="1"/>
          </p:cNvSpPr>
          <p:nvPr>
            <p:ph type="title"/>
          </p:nvPr>
        </p:nvSpPr>
        <p:spPr>
          <a:xfrm>
            <a:off x="711902" y="99898"/>
            <a:ext cx="10515600" cy="1325563"/>
          </a:xfrm>
        </p:spPr>
        <p:txBody>
          <a:bodyPr/>
          <a:lstStyle/>
          <a:p>
            <a:r>
              <a:rPr lang="en-US">
                <a:cs typeface="Calibri Light"/>
              </a:rPr>
              <a:t>Engagement overview</a:t>
            </a:r>
            <a:endParaRPr lang="en-US"/>
          </a:p>
        </p:txBody>
      </p:sp>
      <p:sp>
        <p:nvSpPr>
          <p:cNvPr id="3" name="Content Placeholder 2">
            <a:extLst>
              <a:ext uri="{FF2B5EF4-FFF2-40B4-BE49-F238E27FC236}">
                <a16:creationId xmlns:a16="http://schemas.microsoft.com/office/drawing/2014/main" id="{6B43ED99-D4D4-6CA1-4EA4-0103C224AA0B}"/>
              </a:ext>
            </a:extLst>
          </p:cNvPr>
          <p:cNvSpPr>
            <a:spLocks noGrp="1"/>
          </p:cNvSpPr>
          <p:nvPr>
            <p:ph idx="1"/>
          </p:nvPr>
        </p:nvSpPr>
        <p:spPr>
          <a:xfrm>
            <a:off x="892929" y="1274122"/>
            <a:ext cx="8696904" cy="4439748"/>
          </a:xfrm>
        </p:spPr>
        <p:txBody>
          <a:bodyPr vert="horz" lIns="91440" tIns="45720" rIns="91440" bIns="45720" rtlCol="0" anchor="t">
            <a:normAutofit fontScale="77500" lnSpcReduction="20000"/>
          </a:bodyPr>
          <a:lstStyle/>
          <a:p>
            <a:pPr>
              <a:buNone/>
            </a:pPr>
            <a:r>
              <a:rPr lang="en-US" b="1">
                <a:cs typeface="Calibri" panose="020F0502020204030204"/>
              </a:rPr>
              <a:t>Round 1: January to February</a:t>
            </a:r>
            <a:r>
              <a:rPr lang="en-US">
                <a:cs typeface="Calibri" panose="020F0502020204030204"/>
              </a:rPr>
              <a:t> </a:t>
            </a:r>
            <a:endParaRPr lang="en-US">
              <a:ea typeface="+mn-lt"/>
              <a:cs typeface="+mn-lt"/>
            </a:endParaRPr>
          </a:p>
          <a:p>
            <a:pPr>
              <a:buFont typeface="Wingdings,Sans-Serif"/>
              <a:buChar char="ü"/>
            </a:pPr>
            <a:r>
              <a:rPr lang="en-US" sz="2200">
                <a:cs typeface="Calibri" panose="020F0502020204030204"/>
              </a:rPr>
              <a:t>Housing equity champions: 47 applicants</a:t>
            </a:r>
            <a:endParaRPr lang="en-US" sz="2200">
              <a:ea typeface="+mn-lt"/>
              <a:cs typeface="+mn-lt"/>
            </a:endParaRPr>
          </a:p>
          <a:p>
            <a:pPr>
              <a:buFont typeface="Wingdings,Sans-Serif"/>
              <a:buChar char="ü"/>
            </a:pPr>
            <a:r>
              <a:rPr lang="en-US" sz="2200">
                <a:cs typeface="Calibri" panose="020F0502020204030204"/>
              </a:rPr>
              <a:t>Environmental Impact Statement: ~100 comments</a:t>
            </a:r>
            <a:endParaRPr lang="en-US" sz="2200">
              <a:ea typeface="+mn-lt"/>
              <a:cs typeface="+mn-lt"/>
            </a:endParaRPr>
          </a:p>
          <a:p>
            <a:pPr>
              <a:buFont typeface="Wingdings,Sans-Serif"/>
              <a:buChar char="ü"/>
            </a:pPr>
            <a:r>
              <a:rPr lang="en-US" sz="2200">
                <a:cs typeface="Calibri" panose="020F0502020204030204"/>
              </a:rPr>
              <a:t>Home In Tacoma survey: ~1100 responses</a:t>
            </a:r>
            <a:endParaRPr lang="en-US" sz="2200">
              <a:ea typeface="+mn-lt"/>
              <a:cs typeface="+mn-lt"/>
            </a:endParaRPr>
          </a:p>
          <a:p>
            <a:pPr>
              <a:buFont typeface="Wingdings,Sans-Serif"/>
              <a:buChar char="ü"/>
            </a:pPr>
            <a:r>
              <a:rPr lang="en-US" sz="2200">
                <a:cs typeface="Calibri" panose="020F0502020204030204"/>
              </a:rPr>
              <a:t>Ideas wall: 100+ and growing</a:t>
            </a:r>
            <a:endParaRPr lang="en-US" sz="2200">
              <a:ea typeface="+mn-lt"/>
              <a:cs typeface="+mn-lt"/>
            </a:endParaRPr>
          </a:p>
          <a:p>
            <a:pPr>
              <a:buFont typeface="Wingdings,Sans-Serif"/>
              <a:buChar char="ü"/>
            </a:pPr>
            <a:r>
              <a:rPr lang="en-US" sz="2200">
                <a:cs typeface="Calibri" panose="020F0502020204030204"/>
              </a:rPr>
              <a:t>Developer engagement  </a:t>
            </a:r>
            <a:endParaRPr lang="en-US" sz="2200">
              <a:ea typeface="+mn-lt"/>
              <a:cs typeface="+mn-lt"/>
            </a:endParaRPr>
          </a:p>
          <a:p>
            <a:pPr>
              <a:buFont typeface="Wingdings,Sans-Serif"/>
              <a:buChar char="ü"/>
            </a:pPr>
            <a:r>
              <a:rPr lang="en-US" sz="2200">
                <a:cs typeface="Calibri" panose="020F0502020204030204"/>
              </a:rPr>
              <a:t>Community events and meetings</a:t>
            </a:r>
          </a:p>
          <a:p>
            <a:pPr marL="0" indent="0">
              <a:buNone/>
            </a:pPr>
            <a:endParaRPr lang="en-US" b="1">
              <a:cs typeface="Calibri" panose="020F0502020204030204"/>
            </a:endParaRPr>
          </a:p>
          <a:p>
            <a:pPr marL="0" indent="0">
              <a:buNone/>
            </a:pPr>
            <a:r>
              <a:rPr lang="en-US" b="1">
                <a:cs typeface="Calibri" panose="020F0502020204030204"/>
              </a:rPr>
              <a:t>Round 2: April &amp; May </a:t>
            </a:r>
            <a:endParaRPr lang="en-US"/>
          </a:p>
          <a:p>
            <a:pPr>
              <a:buFont typeface="Wingdings" panose="020B0604020202020204" pitchFamily="34" charset="0"/>
              <a:buChar char="Ø"/>
            </a:pPr>
            <a:r>
              <a:rPr lang="en-US" sz="2200">
                <a:cs typeface="Calibri" panose="020F0502020204030204"/>
              </a:rPr>
              <a:t>In-person City Council District meetings</a:t>
            </a:r>
          </a:p>
          <a:p>
            <a:pPr marL="0" indent="0">
              <a:buNone/>
            </a:pPr>
            <a:r>
              <a:rPr lang="en-US" b="1">
                <a:cs typeface="Calibri" panose="020F0502020204030204"/>
              </a:rPr>
              <a:t>Round 3: mid-2023</a:t>
            </a:r>
          </a:p>
          <a:p>
            <a:pPr>
              <a:buFont typeface="Wingdings" panose="020B0604020202020204" pitchFamily="34" charset="0"/>
              <a:buChar char="Ø"/>
            </a:pPr>
            <a:r>
              <a:rPr lang="en-US" sz="2200">
                <a:cs typeface="Calibri" panose="020F0502020204030204"/>
              </a:rPr>
              <a:t>Planning Commission Public Hearing</a:t>
            </a:r>
          </a:p>
          <a:p>
            <a:pPr marL="0" indent="0">
              <a:buNone/>
            </a:pPr>
            <a:r>
              <a:rPr lang="en-US" sz="2900" b="1">
                <a:cs typeface="Calibri" panose="020F0502020204030204"/>
              </a:rPr>
              <a:t>City Council action: late 2023 (tentative)</a:t>
            </a: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11FA0796-54BC-420F-E456-49EA035BCEE1}"/>
              </a:ext>
            </a:extLst>
          </p:cNvPr>
          <p:cNvSpPr>
            <a:spLocks noGrp="1"/>
          </p:cNvSpPr>
          <p:nvPr>
            <p:ph type="sldNum" sz="quarter" idx="4"/>
          </p:nvPr>
        </p:nvSpPr>
        <p:spPr/>
        <p:txBody>
          <a:bodyPr/>
          <a:lstStyle/>
          <a:p>
            <a:fld id="{C8DD2C02-1E79-4749-AE38-14C837E8FCC5}" type="slidenum">
              <a:rPr lang="en-US" smtClean="0"/>
              <a:pPr/>
              <a:t>2</a:t>
            </a:fld>
            <a:endParaRPr lang="en-US"/>
          </a:p>
        </p:txBody>
      </p:sp>
      <p:sp>
        <p:nvSpPr>
          <p:cNvPr id="5" name="TextBox 4">
            <a:extLst>
              <a:ext uri="{FF2B5EF4-FFF2-40B4-BE49-F238E27FC236}">
                <a16:creationId xmlns:a16="http://schemas.microsoft.com/office/drawing/2014/main" id="{8F9CF9F2-312B-16F2-B1C8-B869EF763A71}"/>
              </a:ext>
            </a:extLst>
          </p:cNvPr>
          <p:cNvSpPr txBox="1"/>
          <p:nvPr/>
        </p:nvSpPr>
        <p:spPr>
          <a:xfrm>
            <a:off x="6556177" y="679714"/>
            <a:ext cx="5026431" cy="147732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Not </a:t>
            </a:r>
            <a:r>
              <a:rPr lang="en-US" b="1" u="sng">
                <a:cs typeface="Calibri"/>
              </a:rPr>
              <a:t>if </a:t>
            </a:r>
            <a:r>
              <a:rPr lang="en-US" b="1">
                <a:cs typeface="Calibri"/>
              </a:rPr>
              <a:t>but </a:t>
            </a:r>
            <a:r>
              <a:rPr lang="en-US" b="1" u="sng">
                <a:cs typeface="Calibri"/>
              </a:rPr>
              <a:t>how </a:t>
            </a:r>
            <a:r>
              <a:rPr lang="en-US" b="1">
                <a:cs typeface="Calibri"/>
              </a:rPr>
              <a:t>to implement middle housing</a:t>
            </a:r>
          </a:p>
          <a:p>
            <a:r>
              <a:rPr lang="en-US" b="1">
                <a:cs typeface="Calibri"/>
              </a:rPr>
              <a:t>Key topics are… </a:t>
            </a:r>
            <a:endParaRPr lang="en-US">
              <a:ea typeface="+mn-lt"/>
              <a:cs typeface="+mn-lt"/>
            </a:endParaRPr>
          </a:p>
          <a:p>
            <a:pPr marL="285750" indent="-285750">
              <a:buFont typeface="Arial,Sans-Serif"/>
              <a:buChar char="•"/>
            </a:pPr>
            <a:r>
              <a:rPr lang="en-US">
                <a:cs typeface="Calibri"/>
              </a:rPr>
              <a:t>Middle housing design</a:t>
            </a:r>
            <a:endParaRPr lang="en-US">
              <a:ea typeface="+mn-lt"/>
              <a:cs typeface="+mn-lt"/>
            </a:endParaRPr>
          </a:p>
          <a:p>
            <a:pPr marL="285750" indent="-285750">
              <a:buFont typeface="Arial,Sans-Serif"/>
              <a:buChar char="•"/>
            </a:pPr>
            <a:r>
              <a:rPr lang="en-US">
                <a:cs typeface="Calibri"/>
              </a:rPr>
              <a:t>Neighborhood infrastructure and amenities</a:t>
            </a:r>
            <a:endParaRPr lang="en-US">
              <a:ea typeface="+mn-lt"/>
              <a:cs typeface="+mn-lt"/>
            </a:endParaRPr>
          </a:p>
          <a:p>
            <a:pPr marL="285750" indent="-285750">
              <a:buFont typeface="Arial,Sans-Serif"/>
              <a:buChar char="•"/>
            </a:pPr>
            <a:r>
              <a:rPr lang="en-US">
                <a:cs typeface="Calibri"/>
              </a:rPr>
              <a:t>Keeping housing affordable</a:t>
            </a:r>
            <a:endParaRPr lang="en-US"/>
          </a:p>
        </p:txBody>
      </p:sp>
      <p:pic>
        <p:nvPicPr>
          <p:cNvPr id="6" name="Picture 6" descr="Text&#10;&#10;Description automatically generated">
            <a:extLst>
              <a:ext uri="{FF2B5EF4-FFF2-40B4-BE49-F238E27FC236}">
                <a16:creationId xmlns:a16="http://schemas.microsoft.com/office/drawing/2014/main" id="{4CF359D6-A5F0-AA25-F419-81E96EFE3A68}"/>
              </a:ext>
            </a:extLst>
          </p:cNvPr>
          <p:cNvPicPr>
            <a:picLocks noChangeAspect="1"/>
          </p:cNvPicPr>
          <p:nvPr/>
        </p:nvPicPr>
        <p:blipFill>
          <a:blip r:embed="rId2"/>
          <a:stretch>
            <a:fillRect/>
          </a:stretch>
        </p:blipFill>
        <p:spPr>
          <a:xfrm>
            <a:off x="6763033" y="2304121"/>
            <a:ext cx="4207404" cy="4207404"/>
          </a:xfrm>
          <a:prstGeom prst="rect">
            <a:avLst/>
          </a:prstGeom>
        </p:spPr>
      </p:pic>
    </p:spTree>
    <p:extLst>
      <p:ext uri="{BB962C8B-B14F-4D97-AF65-F5344CB8AC3E}">
        <p14:creationId xmlns:p14="http://schemas.microsoft.com/office/powerpoint/2010/main" val="148695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831E-4A07-4484-95D7-80D0BC3792B4}"/>
              </a:ext>
            </a:extLst>
          </p:cNvPr>
          <p:cNvSpPr>
            <a:spLocks noGrp="1"/>
          </p:cNvSpPr>
          <p:nvPr>
            <p:ph type="title"/>
          </p:nvPr>
        </p:nvSpPr>
        <p:spPr/>
        <p:txBody>
          <a:bodyPr/>
          <a:lstStyle/>
          <a:p>
            <a:r>
              <a:rPr lang="en-US"/>
              <a:t>You asked us to sort comments this way…</a:t>
            </a:r>
          </a:p>
        </p:txBody>
      </p:sp>
      <p:sp>
        <p:nvSpPr>
          <p:cNvPr id="3" name="Content Placeholder 2">
            <a:extLst>
              <a:ext uri="{FF2B5EF4-FFF2-40B4-BE49-F238E27FC236}">
                <a16:creationId xmlns:a16="http://schemas.microsoft.com/office/drawing/2014/main" id="{30915B17-3A4D-4CFC-BA80-CE030AD29003}"/>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2400" i="1">
                <a:effectLst/>
                <a:latin typeface="Calibri" panose="020F0502020204030204" pitchFamily="34" charset="0"/>
                <a:ea typeface="Times New Roman" panose="02020603050405020304" pitchFamily="18" charset="0"/>
                <a:cs typeface="Times New Roman" panose="02020603050405020304" pitchFamily="18" charset="0"/>
              </a:rPr>
              <a:t>Yes – this is consistent with HIT – it is being addressed and is not something you need to recommend – here’s how we’re addressing it.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i="1">
                <a:effectLst/>
                <a:latin typeface="Calibri" panose="020F0502020204030204" pitchFamily="34" charset="0"/>
                <a:ea typeface="Times New Roman" panose="02020603050405020304" pitchFamily="18" charset="0"/>
                <a:cs typeface="Times New Roman" panose="02020603050405020304" pitchFamily="18" charset="0"/>
              </a:rPr>
              <a:t>This is a policy level decision (MFTE changes e.g.), Council has indicated….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i="1">
                <a:effectLst/>
                <a:latin typeface="Calibri" panose="020F0502020204030204" pitchFamily="34" charset="0"/>
                <a:ea typeface="Times New Roman" panose="02020603050405020304" pitchFamily="18" charset="0"/>
                <a:cs typeface="Times New Roman" panose="02020603050405020304" pitchFamily="18" charset="0"/>
              </a:rPr>
              <a:t>This is a planning staff decision being worked on and this is what we’re thinking, but we don’t have it done, yet.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i="1">
                <a:effectLst/>
                <a:latin typeface="Calibri" panose="020F0502020204030204" pitchFamily="34" charset="0"/>
                <a:ea typeface="Times New Roman" panose="02020603050405020304" pitchFamily="18" charset="0"/>
                <a:cs typeface="Times New Roman" panose="02020603050405020304" pitchFamily="18" charset="0"/>
              </a:rPr>
              <a:t>The City doesn’t know- We (The City) would like to hear more of what TPAG has in mind.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i="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Ouch- this would be a huge undertaking and although a great idea we don’t have these capabilities to implement.  </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i="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 legal – current law/code requires X/Y/Z</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600"/>
          </a:p>
        </p:txBody>
      </p:sp>
      <p:sp>
        <p:nvSpPr>
          <p:cNvPr id="4" name="Slide Number Placeholder 3">
            <a:extLst>
              <a:ext uri="{FF2B5EF4-FFF2-40B4-BE49-F238E27FC236}">
                <a16:creationId xmlns:a16="http://schemas.microsoft.com/office/drawing/2014/main" id="{0D901ADB-E71A-42F7-8A5D-9F5A81B668C8}"/>
              </a:ext>
            </a:extLst>
          </p:cNvPr>
          <p:cNvSpPr>
            <a:spLocks noGrp="1"/>
          </p:cNvSpPr>
          <p:nvPr>
            <p:ph type="sldNum" sz="quarter" idx="4"/>
          </p:nvPr>
        </p:nvSpPr>
        <p:spPr/>
        <p:txBody>
          <a:bodyPr/>
          <a:lstStyle/>
          <a:p>
            <a:fld id="{C8DD2C02-1E79-4749-AE38-14C837E8FCC5}" type="slidenum">
              <a:rPr lang="en-US" smtClean="0"/>
              <a:pPr/>
              <a:t>3</a:t>
            </a:fld>
            <a:endParaRPr lang="en-US"/>
          </a:p>
        </p:txBody>
      </p:sp>
    </p:spTree>
    <p:extLst>
      <p:ext uri="{BB962C8B-B14F-4D97-AF65-F5344CB8AC3E}">
        <p14:creationId xmlns:p14="http://schemas.microsoft.com/office/powerpoint/2010/main" val="423226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7962-5A4C-4F06-8172-F827CA3D3D57}"/>
              </a:ext>
            </a:extLst>
          </p:cNvPr>
          <p:cNvSpPr>
            <a:spLocks noGrp="1"/>
          </p:cNvSpPr>
          <p:nvPr>
            <p:ph type="title"/>
          </p:nvPr>
        </p:nvSpPr>
        <p:spPr/>
        <p:txBody>
          <a:bodyPr/>
          <a:lstStyle/>
          <a:p>
            <a:r>
              <a:rPr lang="en-US"/>
              <a:t>We took it in a little different direction… </a:t>
            </a:r>
          </a:p>
        </p:txBody>
      </p:sp>
      <p:sp>
        <p:nvSpPr>
          <p:cNvPr id="3" name="Content Placeholder 2">
            <a:extLst>
              <a:ext uri="{FF2B5EF4-FFF2-40B4-BE49-F238E27FC236}">
                <a16:creationId xmlns:a16="http://schemas.microsoft.com/office/drawing/2014/main" id="{EE6258C2-A6B5-42F1-9666-5B565C69C148}"/>
              </a:ext>
            </a:extLst>
          </p:cNvPr>
          <p:cNvSpPr>
            <a:spLocks noGrp="1"/>
          </p:cNvSpPr>
          <p:nvPr>
            <p:ph idx="1"/>
          </p:nvPr>
        </p:nvSpPr>
        <p:spPr/>
        <p:txBody>
          <a:bodyPr/>
          <a:lstStyle/>
          <a:p>
            <a:pPr marL="514350" indent="-514350">
              <a:buAutoNum type="arabicPeriod"/>
            </a:pPr>
            <a:r>
              <a:rPr lang="en-US"/>
              <a:t>Home In Tacoma – Zoning and standards</a:t>
            </a:r>
          </a:p>
          <a:p>
            <a:pPr marL="514350" indent="-514350">
              <a:buFont typeface="Arial" panose="020B0604020202020204" pitchFamily="34" charset="0"/>
              <a:buAutoNum type="arabicPeriod"/>
            </a:pPr>
            <a:r>
              <a:rPr lang="en-US"/>
              <a:t>Infrastructure and access standards</a:t>
            </a:r>
          </a:p>
          <a:p>
            <a:pPr marL="514350" indent="-514350">
              <a:buAutoNum type="arabicPeriod"/>
            </a:pPr>
            <a:r>
              <a:rPr lang="en-US"/>
              <a:t>Affordability and Anti-Displacement efforts</a:t>
            </a:r>
          </a:p>
          <a:p>
            <a:pPr marL="514350" indent="-514350">
              <a:buAutoNum type="arabicPeriod"/>
            </a:pPr>
            <a:r>
              <a:rPr lang="en-US"/>
              <a:t>Permit process improvements/streamlining</a:t>
            </a:r>
          </a:p>
          <a:p>
            <a:pPr marL="514350" indent="-514350">
              <a:buAutoNum type="arabicPeriod"/>
            </a:pPr>
            <a:r>
              <a:rPr lang="en-US"/>
              <a:t>Building Code</a:t>
            </a:r>
          </a:p>
          <a:p>
            <a:pPr marL="0" indent="0">
              <a:buNone/>
            </a:pPr>
            <a:endParaRPr lang="en-US"/>
          </a:p>
        </p:txBody>
      </p:sp>
      <p:sp>
        <p:nvSpPr>
          <p:cNvPr id="4" name="Slide Number Placeholder 3">
            <a:extLst>
              <a:ext uri="{FF2B5EF4-FFF2-40B4-BE49-F238E27FC236}">
                <a16:creationId xmlns:a16="http://schemas.microsoft.com/office/drawing/2014/main" id="{767F13C8-6D74-4A28-8E9F-5B5AE31013A1}"/>
              </a:ext>
            </a:extLst>
          </p:cNvPr>
          <p:cNvSpPr>
            <a:spLocks noGrp="1"/>
          </p:cNvSpPr>
          <p:nvPr>
            <p:ph type="sldNum" sz="quarter" idx="4"/>
          </p:nvPr>
        </p:nvSpPr>
        <p:spPr/>
        <p:txBody>
          <a:bodyPr/>
          <a:lstStyle/>
          <a:p>
            <a:fld id="{C8DD2C02-1E79-4749-AE38-14C837E8FCC5}" type="slidenum">
              <a:rPr lang="en-US" smtClean="0"/>
              <a:pPr/>
              <a:t>4</a:t>
            </a:fld>
            <a:endParaRPr lang="en-US"/>
          </a:p>
        </p:txBody>
      </p:sp>
    </p:spTree>
    <p:extLst>
      <p:ext uri="{BB962C8B-B14F-4D97-AF65-F5344CB8AC3E}">
        <p14:creationId xmlns:p14="http://schemas.microsoft.com/office/powerpoint/2010/main" val="291265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BDF7-9AB0-4CE8-AD3C-0CF2EC82A801}"/>
              </a:ext>
            </a:extLst>
          </p:cNvPr>
          <p:cNvSpPr>
            <a:spLocks noGrp="1"/>
          </p:cNvSpPr>
          <p:nvPr>
            <p:ph type="title"/>
          </p:nvPr>
        </p:nvSpPr>
        <p:spPr/>
        <p:txBody>
          <a:bodyPr/>
          <a:lstStyle/>
          <a:p>
            <a:r>
              <a:rPr lang="en-US"/>
              <a:t>Home In Tacoma – Zoning and Standards</a:t>
            </a:r>
          </a:p>
        </p:txBody>
      </p:sp>
      <p:graphicFrame>
        <p:nvGraphicFramePr>
          <p:cNvPr id="5" name="Table 5">
            <a:extLst>
              <a:ext uri="{FF2B5EF4-FFF2-40B4-BE49-F238E27FC236}">
                <a16:creationId xmlns:a16="http://schemas.microsoft.com/office/drawing/2014/main" id="{C09BDFBE-C894-4D38-97F0-0DBC011E49EB}"/>
              </a:ext>
            </a:extLst>
          </p:cNvPr>
          <p:cNvGraphicFramePr>
            <a:graphicFrameLocks noGrp="1"/>
          </p:cNvGraphicFramePr>
          <p:nvPr>
            <p:ph idx="1"/>
            <p:extLst>
              <p:ext uri="{D42A27DB-BD31-4B8C-83A1-F6EECF244321}">
                <p14:modId xmlns:p14="http://schemas.microsoft.com/office/powerpoint/2010/main" val="3976526067"/>
              </p:ext>
            </p:extLst>
          </p:nvPr>
        </p:nvGraphicFramePr>
        <p:xfrm>
          <a:off x="838200" y="1505585"/>
          <a:ext cx="10515600" cy="4947920"/>
        </p:xfrm>
        <a:graphic>
          <a:graphicData uri="http://schemas.openxmlformats.org/drawingml/2006/table">
            <a:tbl>
              <a:tblPr firstRow="1" bandRow="1">
                <a:tableStyleId>{5C22544A-7EE6-4342-B048-85BDC9FD1C3A}</a:tableStyleId>
              </a:tblPr>
              <a:tblGrid>
                <a:gridCol w="7105650">
                  <a:extLst>
                    <a:ext uri="{9D8B030D-6E8A-4147-A177-3AD203B41FA5}">
                      <a16:colId xmlns:a16="http://schemas.microsoft.com/office/drawing/2014/main" val="1043012763"/>
                    </a:ext>
                  </a:extLst>
                </a:gridCol>
                <a:gridCol w="340995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1. No more that two residential zones</a:t>
                      </a:r>
                    </a:p>
                  </a:txBody>
                  <a:tcPr/>
                </a:tc>
                <a:tc>
                  <a:txBody>
                    <a:bodyPr/>
                    <a:lstStyle/>
                    <a:p>
                      <a:r>
                        <a:rPr lang="en-US" i="1"/>
                        <a:t>Current draft has up to 4 zones</a:t>
                      </a:r>
                    </a:p>
                  </a:txBody>
                  <a:tcPr/>
                </a:tc>
                <a:extLst>
                  <a:ext uri="{0D108BD9-81ED-4DB2-BD59-A6C34878D82A}">
                    <a16:rowId xmlns:a16="http://schemas.microsoft.com/office/drawing/2014/main" val="3912166429"/>
                  </a:ext>
                </a:extLst>
              </a:tr>
              <a:tr h="370840">
                <a:tc>
                  <a:txBody>
                    <a:bodyPr/>
                    <a:lstStyle/>
                    <a:p>
                      <a:r>
                        <a:rPr lang="en-US"/>
                        <a:t>4. No neighborhood overlays (scale can be kept consistent with neighborhood using front yard setbacks per below)</a:t>
                      </a:r>
                    </a:p>
                  </a:txBody>
                  <a:tcPr/>
                </a:tc>
                <a:tc>
                  <a:txBody>
                    <a:bodyPr/>
                    <a:lstStyle/>
                    <a:p>
                      <a:r>
                        <a:rPr lang="en-US" i="1"/>
                        <a:t>View Sensitive District expansion being considered</a:t>
                      </a:r>
                    </a:p>
                  </a:txBody>
                  <a:tcPr/>
                </a:tc>
                <a:extLst>
                  <a:ext uri="{0D108BD9-81ED-4DB2-BD59-A6C34878D82A}">
                    <a16:rowId xmlns:a16="http://schemas.microsoft.com/office/drawing/2014/main" val="3449027717"/>
                  </a:ext>
                </a:extLst>
              </a:tr>
              <a:tr h="370840">
                <a:tc>
                  <a:txBody>
                    <a:bodyPr/>
                    <a:lstStyle/>
                    <a:p>
                      <a:r>
                        <a:rPr lang="en-US"/>
                        <a:t>7. Applicants should be entitled to subdivide lots smaller than 2,000 sq ft in all zones if the applicant is actively pursuing a buildable design for the undersized lot (e.g., for unit-lot development and fee simple townhomes). Approval of the building design may be required simultaneous with plat approval so as not to inadvertently create unbuildable lots.  Allow for reduced drive aisles that are needed to achieve density through road standards. </a:t>
                      </a:r>
                    </a:p>
                  </a:txBody>
                  <a:tcPr/>
                </a:tc>
                <a:tc>
                  <a:txBody>
                    <a:bodyPr/>
                    <a:lstStyle/>
                    <a:p>
                      <a:r>
                        <a:rPr lang="en-US" i="1"/>
                        <a:t>Phase 1 calls for lots down to 2500 sf; possibility of smaller for clustered housing types</a:t>
                      </a:r>
                    </a:p>
                  </a:txBody>
                  <a:tcPr/>
                </a:tc>
                <a:extLst>
                  <a:ext uri="{0D108BD9-81ED-4DB2-BD59-A6C34878D82A}">
                    <a16:rowId xmlns:a16="http://schemas.microsoft.com/office/drawing/2014/main" val="1142053387"/>
                  </a:ext>
                </a:extLst>
              </a:tr>
              <a:tr h="370840">
                <a:tc>
                  <a:txBody>
                    <a:bodyPr/>
                    <a:lstStyle/>
                    <a:p>
                      <a:r>
                        <a:rPr lang="en-US"/>
                        <a:t>9. No parking requirements within 1000’ of transit; no more than .5 off-street parking spaces per DU further than 1000’ of transit </a:t>
                      </a:r>
                    </a:p>
                  </a:txBody>
                  <a:tcPr/>
                </a:tc>
                <a:tc>
                  <a:txBody>
                    <a:bodyPr/>
                    <a:lstStyle/>
                    <a:p>
                      <a:r>
                        <a:rPr lang="en-US" i="1"/>
                        <a:t>Residential parking under review, likely reduced to at most 1/dwelling</a:t>
                      </a:r>
                    </a:p>
                  </a:txBody>
                  <a:tcPr/>
                </a:tc>
                <a:extLst>
                  <a:ext uri="{0D108BD9-81ED-4DB2-BD59-A6C34878D82A}">
                    <a16:rowId xmlns:a16="http://schemas.microsoft.com/office/drawing/2014/main" val="15461504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10. Side and rear setbacks shall not exceed 5’ in any residential zone</a:t>
                      </a:r>
                    </a:p>
                    <a:p>
                      <a:endParaRPr lang="en-US"/>
                    </a:p>
                  </a:txBody>
                  <a:tcPr/>
                </a:tc>
                <a:tc>
                  <a:txBody>
                    <a:bodyPr/>
                    <a:lstStyle/>
                    <a:p>
                      <a:r>
                        <a:rPr lang="en-US" i="1"/>
                        <a:t>Under review; likely to vary by housing type</a:t>
                      </a:r>
                    </a:p>
                  </a:txBody>
                  <a:tcPr/>
                </a:tc>
                <a:extLst>
                  <a:ext uri="{0D108BD9-81ED-4DB2-BD59-A6C34878D82A}">
                    <a16:rowId xmlns:a16="http://schemas.microsoft.com/office/drawing/2014/main" val="2938945736"/>
                  </a:ext>
                </a:extLst>
              </a:tr>
            </a:tbl>
          </a:graphicData>
        </a:graphic>
      </p:graphicFrame>
      <p:sp>
        <p:nvSpPr>
          <p:cNvPr id="4" name="Slide Number Placeholder 3">
            <a:extLst>
              <a:ext uri="{FF2B5EF4-FFF2-40B4-BE49-F238E27FC236}">
                <a16:creationId xmlns:a16="http://schemas.microsoft.com/office/drawing/2014/main" id="{11175B1C-5DB2-454B-AC66-9FE1F4C7A008}"/>
              </a:ext>
            </a:extLst>
          </p:cNvPr>
          <p:cNvSpPr>
            <a:spLocks noGrp="1"/>
          </p:cNvSpPr>
          <p:nvPr>
            <p:ph type="sldNum" sz="quarter" idx="4"/>
          </p:nvPr>
        </p:nvSpPr>
        <p:spPr/>
        <p:txBody>
          <a:bodyPr/>
          <a:lstStyle/>
          <a:p>
            <a:fld id="{C8DD2C02-1E79-4749-AE38-14C837E8FCC5}" type="slidenum">
              <a:rPr lang="en-US" smtClean="0"/>
              <a:pPr/>
              <a:t>5</a:t>
            </a:fld>
            <a:endParaRPr lang="en-US"/>
          </a:p>
        </p:txBody>
      </p:sp>
    </p:spTree>
    <p:extLst>
      <p:ext uri="{BB962C8B-B14F-4D97-AF65-F5344CB8AC3E}">
        <p14:creationId xmlns:p14="http://schemas.microsoft.com/office/powerpoint/2010/main" val="361618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D6C8-0C40-472F-B1F9-8E9B8C0D646A}"/>
              </a:ext>
            </a:extLst>
          </p:cNvPr>
          <p:cNvSpPr>
            <a:spLocks noGrp="1"/>
          </p:cNvSpPr>
          <p:nvPr>
            <p:ph type="title"/>
          </p:nvPr>
        </p:nvSpPr>
        <p:spPr/>
        <p:txBody>
          <a:bodyPr/>
          <a:lstStyle/>
          <a:p>
            <a:r>
              <a:rPr lang="en-US"/>
              <a:t>Home In Tacoma – Zoning and Standards</a:t>
            </a:r>
          </a:p>
        </p:txBody>
      </p:sp>
      <p:sp>
        <p:nvSpPr>
          <p:cNvPr id="3" name="Content Placeholder 2">
            <a:extLst>
              <a:ext uri="{FF2B5EF4-FFF2-40B4-BE49-F238E27FC236}">
                <a16:creationId xmlns:a16="http://schemas.microsoft.com/office/drawing/2014/main" id="{A2B1B847-D530-448B-992A-FF8B60A3A5B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5F6F550-9F14-4EE6-A5D2-D6823988C98A}"/>
              </a:ext>
            </a:extLst>
          </p:cNvPr>
          <p:cNvSpPr>
            <a:spLocks noGrp="1"/>
          </p:cNvSpPr>
          <p:nvPr>
            <p:ph type="sldNum" sz="quarter" idx="4"/>
          </p:nvPr>
        </p:nvSpPr>
        <p:spPr/>
        <p:txBody>
          <a:bodyPr/>
          <a:lstStyle/>
          <a:p>
            <a:fld id="{C8DD2C02-1E79-4749-AE38-14C837E8FCC5}" type="slidenum">
              <a:rPr lang="en-US" smtClean="0"/>
              <a:pPr/>
              <a:t>6</a:t>
            </a:fld>
            <a:endParaRPr lang="en-US"/>
          </a:p>
        </p:txBody>
      </p:sp>
      <p:graphicFrame>
        <p:nvGraphicFramePr>
          <p:cNvPr id="5" name="Table 5">
            <a:extLst>
              <a:ext uri="{FF2B5EF4-FFF2-40B4-BE49-F238E27FC236}">
                <a16:creationId xmlns:a16="http://schemas.microsoft.com/office/drawing/2014/main" id="{D86F39C6-72CA-4DF1-918C-0BD0B17E3122}"/>
              </a:ext>
            </a:extLst>
          </p:cNvPr>
          <p:cNvGraphicFramePr>
            <a:graphicFrameLocks/>
          </p:cNvGraphicFramePr>
          <p:nvPr>
            <p:extLst>
              <p:ext uri="{D42A27DB-BD31-4B8C-83A1-F6EECF244321}">
                <p14:modId xmlns:p14="http://schemas.microsoft.com/office/powerpoint/2010/main" val="2804285916"/>
              </p:ext>
            </p:extLst>
          </p:nvPr>
        </p:nvGraphicFramePr>
        <p:xfrm>
          <a:off x="982980" y="1505585"/>
          <a:ext cx="10370820" cy="4759960"/>
        </p:xfrm>
        <a:graphic>
          <a:graphicData uri="http://schemas.openxmlformats.org/drawingml/2006/table">
            <a:tbl>
              <a:tblPr firstRow="1" bandRow="1">
                <a:tableStyleId>{5C22544A-7EE6-4342-B048-85BDC9FD1C3A}</a:tableStyleId>
              </a:tblPr>
              <a:tblGrid>
                <a:gridCol w="7349490">
                  <a:extLst>
                    <a:ext uri="{9D8B030D-6E8A-4147-A177-3AD203B41FA5}">
                      <a16:colId xmlns:a16="http://schemas.microsoft.com/office/drawing/2014/main" val="1043012763"/>
                    </a:ext>
                  </a:extLst>
                </a:gridCol>
                <a:gridCol w="302133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11. No frontage requirements or restrictions on non-rectangular and pipestem lots (except for emergency egress and other building code requirements)</a:t>
                      </a:r>
                    </a:p>
                  </a:txBody>
                  <a:tcPr/>
                </a:tc>
                <a:tc>
                  <a:txBody>
                    <a:bodyPr/>
                    <a:lstStyle/>
                    <a:p>
                      <a:r>
                        <a:rPr lang="en-US" i="1"/>
                        <a:t>Subdivision Code will be reviewed to promote Middle Housing</a:t>
                      </a:r>
                    </a:p>
                  </a:txBody>
                  <a:tcPr/>
                </a:tc>
                <a:extLst>
                  <a:ext uri="{0D108BD9-81ED-4DB2-BD59-A6C34878D82A}">
                    <a16:rowId xmlns:a16="http://schemas.microsoft.com/office/drawing/2014/main" val="3912166429"/>
                  </a:ext>
                </a:extLst>
              </a:tr>
              <a:tr h="370840">
                <a:tc>
                  <a:txBody>
                    <a:bodyPr/>
                    <a:lstStyle/>
                    <a:p>
                      <a:r>
                        <a:rPr lang="en-US"/>
                        <a:t>13. Design requirements should be carefully written to avoid increasing the cost or complexity of construction </a:t>
                      </a:r>
                    </a:p>
                  </a:txBody>
                  <a:tcPr/>
                </a:tc>
                <a:tc>
                  <a:txBody>
                    <a:bodyPr/>
                    <a:lstStyle/>
                    <a:p>
                      <a:r>
                        <a:rPr lang="en-US" i="1"/>
                        <a:t>There are multiple goals to balance</a:t>
                      </a:r>
                    </a:p>
                  </a:txBody>
                  <a:tcPr/>
                </a:tc>
                <a:extLst>
                  <a:ext uri="{0D108BD9-81ED-4DB2-BD59-A6C34878D82A}">
                    <a16:rowId xmlns:a16="http://schemas.microsoft.com/office/drawing/2014/main" val="3449027717"/>
                  </a:ext>
                </a:extLst>
              </a:tr>
              <a:tr h="370840">
                <a:tc>
                  <a:txBody>
                    <a:bodyPr/>
                    <a:lstStyle/>
                    <a:p>
                      <a:r>
                        <a:rPr lang="en-US"/>
                        <a:t>16. Design requirements should be simple and objective to eliminate inconsistency and ambiguity </a:t>
                      </a:r>
                    </a:p>
                  </a:txBody>
                  <a:tcPr/>
                </a:tc>
                <a:tc>
                  <a:txBody>
                    <a:bodyPr/>
                    <a:lstStyle/>
                    <a:p>
                      <a:r>
                        <a:rPr lang="en-US" i="1"/>
                        <a:t>That is the intent</a:t>
                      </a:r>
                      <a:endParaRPr lang="en-US"/>
                    </a:p>
                  </a:txBody>
                  <a:tcPr/>
                </a:tc>
                <a:extLst>
                  <a:ext uri="{0D108BD9-81ED-4DB2-BD59-A6C34878D82A}">
                    <a16:rowId xmlns:a16="http://schemas.microsoft.com/office/drawing/2014/main" val="1142053387"/>
                  </a:ext>
                </a:extLst>
              </a:tr>
              <a:tr h="370840">
                <a:tc>
                  <a:txBody>
                    <a:bodyPr/>
                    <a:lstStyle/>
                    <a:p>
                      <a:r>
                        <a:rPr lang="en-US"/>
                        <a:t>17. Provide a swift variance process for all criteria unrelated to safety or environmental protection </a:t>
                      </a:r>
                    </a:p>
                  </a:txBody>
                  <a:tcPr/>
                </a:tc>
                <a:tc>
                  <a:txBody>
                    <a:bodyPr/>
                    <a:lstStyle/>
                    <a:p>
                      <a:r>
                        <a:rPr lang="en-US" i="1"/>
                        <a:t>Not currently being discussed – tell us more</a:t>
                      </a:r>
                    </a:p>
                  </a:txBody>
                  <a:tcPr/>
                </a:tc>
                <a:extLst>
                  <a:ext uri="{0D108BD9-81ED-4DB2-BD59-A6C34878D82A}">
                    <a16:rowId xmlns:a16="http://schemas.microsoft.com/office/drawing/2014/main" val="15461504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18. Trees and dense native plantings should be encouraged, but lawns and open yard space should not be required (no ecological value) </a:t>
                      </a:r>
                    </a:p>
                  </a:txBody>
                  <a:tcPr/>
                </a:tc>
                <a:tc>
                  <a:txBody>
                    <a:bodyPr/>
                    <a:lstStyle/>
                    <a:p>
                      <a:r>
                        <a:rPr lang="en-US" i="1"/>
                        <a:t>Landscaping Code will be updated</a:t>
                      </a:r>
                    </a:p>
                  </a:txBody>
                  <a:tcPr/>
                </a:tc>
                <a:extLst>
                  <a:ext uri="{0D108BD9-81ED-4DB2-BD59-A6C34878D82A}">
                    <a16:rowId xmlns:a16="http://schemas.microsoft.com/office/drawing/2014/main" val="6718402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21. Design exceptions for prefab units should be readily granted to take advantage of economies of scale and new technologies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r>
                        <a:rPr lang="en-US" i="1"/>
                        <a:t>Code audit of unnecessary barriers and support alternative technologies</a:t>
                      </a:r>
                    </a:p>
                  </a:txBody>
                  <a:tcPr/>
                </a:tc>
                <a:extLst>
                  <a:ext uri="{0D108BD9-81ED-4DB2-BD59-A6C34878D82A}">
                    <a16:rowId xmlns:a16="http://schemas.microsoft.com/office/drawing/2014/main" val="2120976424"/>
                  </a:ext>
                </a:extLst>
              </a:tr>
            </a:tbl>
          </a:graphicData>
        </a:graphic>
      </p:graphicFrame>
    </p:spTree>
    <p:extLst>
      <p:ext uri="{BB962C8B-B14F-4D97-AF65-F5344CB8AC3E}">
        <p14:creationId xmlns:p14="http://schemas.microsoft.com/office/powerpoint/2010/main" val="226066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8A64-479F-4429-B636-C1341740A39A}"/>
              </a:ext>
            </a:extLst>
          </p:cNvPr>
          <p:cNvSpPr>
            <a:spLocks noGrp="1"/>
          </p:cNvSpPr>
          <p:nvPr>
            <p:ph type="title"/>
          </p:nvPr>
        </p:nvSpPr>
        <p:spPr/>
        <p:txBody>
          <a:bodyPr/>
          <a:lstStyle/>
          <a:p>
            <a:r>
              <a:rPr lang="en-US"/>
              <a:t>Infrastructure and Access Standards </a:t>
            </a:r>
          </a:p>
        </p:txBody>
      </p:sp>
      <p:sp>
        <p:nvSpPr>
          <p:cNvPr id="3" name="Content Placeholder 2">
            <a:extLst>
              <a:ext uri="{FF2B5EF4-FFF2-40B4-BE49-F238E27FC236}">
                <a16:creationId xmlns:a16="http://schemas.microsoft.com/office/drawing/2014/main" id="{31493BA6-AB29-4038-A6B2-B7B0D150BE6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7D37889-8960-4892-B7C4-A934FF7AA6B4}"/>
              </a:ext>
            </a:extLst>
          </p:cNvPr>
          <p:cNvSpPr>
            <a:spLocks noGrp="1"/>
          </p:cNvSpPr>
          <p:nvPr>
            <p:ph type="sldNum" sz="quarter" idx="4"/>
          </p:nvPr>
        </p:nvSpPr>
        <p:spPr/>
        <p:txBody>
          <a:bodyPr/>
          <a:lstStyle/>
          <a:p>
            <a:fld id="{C8DD2C02-1E79-4749-AE38-14C837E8FCC5}" type="slidenum">
              <a:rPr lang="en-US" smtClean="0"/>
              <a:pPr/>
              <a:t>7</a:t>
            </a:fld>
            <a:endParaRPr lang="en-US"/>
          </a:p>
        </p:txBody>
      </p:sp>
      <p:graphicFrame>
        <p:nvGraphicFramePr>
          <p:cNvPr id="5" name="Table 5">
            <a:extLst>
              <a:ext uri="{FF2B5EF4-FFF2-40B4-BE49-F238E27FC236}">
                <a16:creationId xmlns:a16="http://schemas.microsoft.com/office/drawing/2014/main" id="{AE115C90-4858-4635-ABA5-D4A270C3C079}"/>
              </a:ext>
            </a:extLst>
          </p:cNvPr>
          <p:cNvGraphicFramePr>
            <a:graphicFrameLocks/>
          </p:cNvGraphicFramePr>
          <p:nvPr>
            <p:extLst>
              <p:ext uri="{D42A27DB-BD31-4B8C-83A1-F6EECF244321}">
                <p14:modId xmlns:p14="http://schemas.microsoft.com/office/powerpoint/2010/main" val="3463282580"/>
              </p:ext>
            </p:extLst>
          </p:nvPr>
        </p:nvGraphicFramePr>
        <p:xfrm>
          <a:off x="982980" y="1505585"/>
          <a:ext cx="10370820" cy="3479800"/>
        </p:xfrm>
        <a:graphic>
          <a:graphicData uri="http://schemas.openxmlformats.org/drawingml/2006/table">
            <a:tbl>
              <a:tblPr firstRow="1" bandRow="1">
                <a:tableStyleId>{93296810-A885-4BE3-A3E7-6D5BEEA58F35}</a:tableStyleId>
              </a:tblPr>
              <a:tblGrid>
                <a:gridCol w="7349490">
                  <a:extLst>
                    <a:ext uri="{9D8B030D-6E8A-4147-A177-3AD203B41FA5}">
                      <a16:colId xmlns:a16="http://schemas.microsoft.com/office/drawing/2014/main" val="1043012763"/>
                    </a:ext>
                  </a:extLst>
                </a:gridCol>
                <a:gridCol w="302133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6. No egress path width requirement (building code minimums will still apply) </a:t>
                      </a:r>
                    </a:p>
                  </a:txBody>
                  <a:tcPr/>
                </a:tc>
                <a:tc>
                  <a:txBody>
                    <a:bodyPr/>
                    <a:lstStyle/>
                    <a:p>
                      <a:r>
                        <a:rPr lang="en-US" i="1"/>
                        <a:t>Not part of current proposal</a:t>
                      </a:r>
                    </a:p>
                  </a:txBody>
                  <a:tcPr/>
                </a:tc>
                <a:extLst>
                  <a:ext uri="{0D108BD9-81ED-4DB2-BD59-A6C34878D82A}">
                    <a16:rowId xmlns:a16="http://schemas.microsoft.com/office/drawing/2014/main" val="3912166429"/>
                  </a:ext>
                </a:extLst>
              </a:tr>
              <a:tr h="370840">
                <a:tc>
                  <a:txBody>
                    <a:bodyPr/>
                    <a:lstStyle/>
                    <a:p>
                      <a:r>
                        <a:rPr lang="en-US"/>
                        <a:t>12. No sidewalk pedestrian connectivity requirement for rear units with alley-loaded parking, especially if the rear units are constructed behind an existing building </a:t>
                      </a:r>
                    </a:p>
                  </a:txBody>
                  <a:tcPr/>
                </a:tc>
                <a:tc>
                  <a:txBody>
                    <a:bodyPr/>
                    <a:lstStyle/>
                    <a:p>
                      <a:r>
                        <a:rPr lang="en-US" i="1"/>
                        <a:t>Using alleys for pedestrian access is a complex issue</a:t>
                      </a:r>
                    </a:p>
                  </a:txBody>
                  <a:tcPr/>
                </a:tc>
                <a:extLst>
                  <a:ext uri="{0D108BD9-81ED-4DB2-BD59-A6C34878D82A}">
                    <a16:rowId xmlns:a16="http://schemas.microsoft.com/office/drawing/2014/main" val="3449027717"/>
                  </a:ext>
                </a:extLst>
              </a:tr>
              <a:tr h="370840">
                <a:tc>
                  <a:txBody>
                    <a:bodyPr/>
                    <a:lstStyle/>
                    <a:p>
                      <a:r>
                        <a:rPr lang="en-US"/>
                        <a:t>15. Sidewalk pedestrian connectivity requirements should be reduced to the building code minimums </a:t>
                      </a:r>
                    </a:p>
                  </a:txBody>
                  <a:tcPr/>
                </a:tc>
                <a:tc>
                  <a:txBody>
                    <a:bodyPr/>
                    <a:lstStyle/>
                    <a:p>
                      <a:r>
                        <a:rPr lang="en-US" i="1"/>
                        <a:t>Complete Streets policies and ADA accessibility do support ped improvements</a:t>
                      </a:r>
                    </a:p>
                  </a:txBody>
                  <a:tcPr/>
                </a:tc>
                <a:extLst>
                  <a:ext uri="{0D108BD9-81ED-4DB2-BD59-A6C34878D82A}">
                    <a16:rowId xmlns:a16="http://schemas.microsoft.com/office/drawing/2014/main" val="1142053387"/>
                  </a:ext>
                </a:extLst>
              </a:tr>
              <a:tr h="370840">
                <a:tc>
                  <a:txBody>
                    <a:bodyPr/>
                    <a:lstStyle/>
                    <a:p>
                      <a:r>
                        <a:rPr lang="en-US"/>
                        <a:t>20. Allow a broader variety of tree types for ROW plantings </a:t>
                      </a:r>
                    </a:p>
                  </a:txBody>
                  <a:tcPr/>
                </a:tc>
                <a:tc>
                  <a:txBody>
                    <a:bodyPr/>
                    <a:lstStyle/>
                    <a:p>
                      <a:r>
                        <a:rPr lang="en-US" i="1"/>
                        <a:t>Suggest comments to the Urban Forestry Department</a:t>
                      </a:r>
                    </a:p>
                  </a:txBody>
                  <a:tcPr/>
                </a:tc>
                <a:extLst>
                  <a:ext uri="{0D108BD9-81ED-4DB2-BD59-A6C34878D82A}">
                    <a16:rowId xmlns:a16="http://schemas.microsoft.com/office/drawing/2014/main" val="1546150401"/>
                  </a:ext>
                </a:extLst>
              </a:tr>
            </a:tbl>
          </a:graphicData>
        </a:graphic>
      </p:graphicFrame>
    </p:spTree>
    <p:extLst>
      <p:ext uri="{BB962C8B-B14F-4D97-AF65-F5344CB8AC3E}">
        <p14:creationId xmlns:p14="http://schemas.microsoft.com/office/powerpoint/2010/main" val="298597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A734-0782-45BF-A369-94C0775221BE}"/>
              </a:ext>
            </a:extLst>
          </p:cNvPr>
          <p:cNvSpPr>
            <a:spLocks noGrp="1"/>
          </p:cNvSpPr>
          <p:nvPr>
            <p:ph type="title"/>
          </p:nvPr>
        </p:nvSpPr>
        <p:spPr>
          <a:xfrm>
            <a:off x="838200" y="180022"/>
            <a:ext cx="10515600" cy="1325563"/>
          </a:xfrm>
        </p:spPr>
        <p:txBody>
          <a:bodyPr/>
          <a:lstStyle/>
          <a:p>
            <a:r>
              <a:rPr lang="en-US"/>
              <a:t>Permit process improvements/streamlining</a:t>
            </a:r>
          </a:p>
        </p:txBody>
      </p:sp>
      <p:sp>
        <p:nvSpPr>
          <p:cNvPr id="3" name="Content Placeholder 2">
            <a:extLst>
              <a:ext uri="{FF2B5EF4-FFF2-40B4-BE49-F238E27FC236}">
                <a16:creationId xmlns:a16="http://schemas.microsoft.com/office/drawing/2014/main" id="{3F8F05F7-17B3-4095-83B8-5F9DACF6162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6A09B89-DBC2-44EA-AB64-3EF21D26B9D2}"/>
              </a:ext>
            </a:extLst>
          </p:cNvPr>
          <p:cNvSpPr>
            <a:spLocks noGrp="1"/>
          </p:cNvSpPr>
          <p:nvPr>
            <p:ph type="sldNum" sz="quarter" idx="4"/>
          </p:nvPr>
        </p:nvSpPr>
        <p:spPr/>
        <p:txBody>
          <a:bodyPr/>
          <a:lstStyle/>
          <a:p>
            <a:fld id="{C8DD2C02-1E79-4749-AE38-14C837E8FCC5}" type="slidenum">
              <a:rPr lang="en-US" smtClean="0"/>
              <a:pPr/>
              <a:t>8</a:t>
            </a:fld>
            <a:endParaRPr lang="en-US"/>
          </a:p>
        </p:txBody>
      </p:sp>
      <p:graphicFrame>
        <p:nvGraphicFramePr>
          <p:cNvPr id="5" name="Table 5">
            <a:extLst>
              <a:ext uri="{FF2B5EF4-FFF2-40B4-BE49-F238E27FC236}">
                <a16:creationId xmlns:a16="http://schemas.microsoft.com/office/drawing/2014/main" id="{79202D20-1D89-489F-9D18-ED2C7542234F}"/>
              </a:ext>
            </a:extLst>
          </p:cNvPr>
          <p:cNvGraphicFramePr>
            <a:graphicFrameLocks/>
          </p:cNvGraphicFramePr>
          <p:nvPr>
            <p:extLst>
              <p:ext uri="{D42A27DB-BD31-4B8C-83A1-F6EECF244321}">
                <p14:modId xmlns:p14="http://schemas.microsoft.com/office/powerpoint/2010/main" val="418378241"/>
              </p:ext>
            </p:extLst>
          </p:nvPr>
        </p:nvGraphicFramePr>
        <p:xfrm>
          <a:off x="1131570" y="1132840"/>
          <a:ext cx="10222230" cy="2565400"/>
        </p:xfrm>
        <a:graphic>
          <a:graphicData uri="http://schemas.openxmlformats.org/drawingml/2006/table">
            <a:tbl>
              <a:tblPr firstRow="1" bandRow="1">
                <a:tableStyleId>{00A15C55-8517-42AA-B614-E9B94910E393}</a:tableStyleId>
              </a:tblPr>
              <a:tblGrid>
                <a:gridCol w="7200900">
                  <a:extLst>
                    <a:ext uri="{9D8B030D-6E8A-4147-A177-3AD203B41FA5}">
                      <a16:colId xmlns:a16="http://schemas.microsoft.com/office/drawing/2014/main" val="1043012763"/>
                    </a:ext>
                  </a:extLst>
                </a:gridCol>
                <a:gridCol w="302133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1. Implement a formal expedited review process for designs that have been previously approved on other sites, especially if the design is being reused in the same zone </a:t>
                      </a:r>
                    </a:p>
                  </a:txBody>
                  <a:tcPr/>
                </a:tc>
                <a:tc>
                  <a:txBody>
                    <a:bodyPr/>
                    <a:lstStyle/>
                    <a:p>
                      <a:r>
                        <a:rPr lang="en-US" i="1"/>
                        <a:t>Defer to PDS Permit group</a:t>
                      </a:r>
                    </a:p>
                  </a:txBody>
                  <a:tcPr/>
                </a:tc>
                <a:extLst>
                  <a:ext uri="{0D108BD9-81ED-4DB2-BD59-A6C34878D82A}">
                    <a16:rowId xmlns:a16="http://schemas.microsoft.com/office/drawing/2014/main" val="3912166429"/>
                  </a:ext>
                </a:extLst>
              </a:tr>
              <a:tr h="370840">
                <a:tc>
                  <a:txBody>
                    <a:bodyPr/>
                    <a:lstStyle/>
                    <a:p>
                      <a:r>
                        <a:rPr lang="en-US"/>
                        <a:t>3. Upload codes to a digital code indexing site (e.g., </a:t>
                      </a:r>
                      <a:r>
                        <a:rPr lang="en-US" err="1"/>
                        <a:t>UpCode</a:t>
                      </a:r>
                      <a:r>
                        <a:rPr lang="en-US"/>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Defer to PDS Permit group</a:t>
                      </a:r>
                    </a:p>
                    <a:p>
                      <a:endParaRPr lang="en-US"/>
                    </a:p>
                  </a:txBody>
                  <a:tcPr/>
                </a:tc>
                <a:extLst>
                  <a:ext uri="{0D108BD9-81ED-4DB2-BD59-A6C34878D82A}">
                    <a16:rowId xmlns:a16="http://schemas.microsoft.com/office/drawing/2014/main" val="3449027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 Guaranteed review timeline or applicant gets proportionate amount of permit fee back per day late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Defer to PDS Permit group</a:t>
                      </a:r>
                    </a:p>
                    <a:p>
                      <a:endParaRPr lang="en-US"/>
                    </a:p>
                  </a:txBody>
                  <a:tcPr/>
                </a:tc>
                <a:extLst>
                  <a:ext uri="{0D108BD9-81ED-4DB2-BD59-A6C34878D82A}">
                    <a16:rowId xmlns:a16="http://schemas.microsoft.com/office/drawing/2014/main" val="1142053387"/>
                  </a:ext>
                </a:extLst>
              </a:tr>
            </a:tbl>
          </a:graphicData>
        </a:graphic>
      </p:graphicFrame>
    </p:spTree>
    <p:extLst>
      <p:ext uri="{BB962C8B-B14F-4D97-AF65-F5344CB8AC3E}">
        <p14:creationId xmlns:p14="http://schemas.microsoft.com/office/powerpoint/2010/main" val="1921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F514-8800-453B-B83A-D7AC0EA44121}"/>
              </a:ext>
            </a:extLst>
          </p:cNvPr>
          <p:cNvSpPr>
            <a:spLocks noGrp="1"/>
          </p:cNvSpPr>
          <p:nvPr>
            <p:ph type="title"/>
          </p:nvPr>
        </p:nvSpPr>
        <p:spPr/>
        <p:txBody>
          <a:bodyPr/>
          <a:lstStyle/>
          <a:p>
            <a:r>
              <a:rPr lang="en-US"/>
              <a:t>Building Code</a:t>
            </a:r>
          </a:p>
        </p:txBody>
      </p:sp>
      <p:sp>
        <p:nvSpPr>
          <p:cNvPr id="3" name="Content Placeholder 2">
            <a:extLst>
              <a:ext uri="{FF2B5EF4-FFF2-40B4-BE49-F238E27FC236}">
                <a16:creationId xmlns:a16="http://schemas.microsoft.com/office/drawing/2014/main" id="{A7BC644B-8EB1-4DB6-8C94-F12E3B00524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0B618F-5DEB-44E6-A622-6136F2521EE9}"/>
              </a:ext>
            </a:extLst>
          </p:cNvPr>
          <p:cNvSpPr>
            <a:spLocks noGrp="1"/>
          </p:cNvSpPr>
          <p:nvPr>
            <p:ph type="sldNum" sz="quarter" idx="4"/>
          </p:nvPr>
        </p:nvSpPr>
        <p:spPr/>
        <p:txBody>
          <a:bodyPr/>
          <a:lstStyle/>
          <a:p>
            <a:fld id="{C8DD2C02-1E79-4749-AE38-14C837E8FCC5}" type="slidenum">
              <a:rPr lang="en-US" smtClean="0"/>
              <a:pPr/>
              <a:t>9</a:t>
            </a:fld>
            <a:endParaRPr lang="en-US"/>
          </a:p>
        </p:txBody>
      </p:sp>
      <p:graphicFrame>
        <p:nvGraphicFramePr>
          <p:cNvPr id="5" name="Table 4">
            <a:extLst>
              <a:ext uri="{FF2B5EF4-FFF2-40B4-BE49-F238E27FC236}">
                <a16:creationId xmlns:a16="http://schemas.microsoft.com/office/drawing/2014/main" id="{AE351856-56C5-4F16-B3D8-5C4A385E515F}"/>
              </a:ext>
            </a:extLst>
          </p:cNvPr>
          <p:cNvGraphicFramePr>
            <a:graphicFrameLocks/>
          </p:cNvGraphicFramePr>
          <p:nvPr>
            <p:extLst>
              <p:ext uri="{D42A27DB-BD31-4B8C-83A1-F6EECF244321}">
                <p14:modId xmlns:p14="http://schemas.microsoft.com/office/powerpoint/2010/main" val="1363529928"/>
              </p:ext>
            </p:extLst>
          </p:nvPr>
        </p:nvGraphicFramePr>
        <p:xfrm>
          <a:off x="749908" y="1690688"/>
          <a:ext cx="10222230" cy="2748280"/>
        </p:xfrm>
        <a:graphic>
          <a:graphicData uri="http://schemas.openxmlformats.org/drawingml/2006/table">
            <a:tbl>
              <a:tblPr firstRow="1" bandRow="1">
                <a:tableStyleId>{F5AB1C69-6EDB-4FF4-983F-18BD219EF322}</a:tableStyleId>
              </a:tblPr>
              <a:tblGrid>
                <a:gridCol w="7200900">
                  <a:extLst>
                    <a:ext uri="{9D8B030D-6E8A-4147-A177-3AD203B41FA5}">
                      <a16:colId xmlns:a16="http://schemas.microsoft.com/office/drawing/2014/main" val="1043012763"/>
                    </a:ext>
                  </a:extLst>
                </a:gridCol>
                <a:gridCol w="3021330">
                  <a:extLst>
                    <a:ext uri="{9D8B030D-6E8A-4147-A177-3AD203B41FA5}">
                      <a16:colId xmlns:a16="http://schemas.microsoft.com/office/drawing/2014/main" val="2644917006"/>
                    </a:ext>
                  </a:extLst>
                </a:gridCol>
              </a:tblGrid>
              <a:tr h="370840">
                <a:tc>
                  <a:txBody>
                    <a:bodyPr/>
                    <a:lstStyle/>
                    <a:p>
                      <a:r>
                        <a:rPr lang="en-US"/>
                        <a:t>Comment</a:t>
                      </a:r>
                    </a:p>
                  </a:txBody>
                  <a:tcPr/>
                </a:tc>
                <a:tc>
                  <a:txBody>
                    <a:bodyPr/>
                    <a:lstStyle/>
                    <a:p>
                      <a:r>
                        <a:rPr lang="en-US"/>
                        <a:t>Response</a:t>
                      </a:r>
                    </a:p>
                  </a:txBody>
                  <a:tcPr/>
                </a:tc>
                <a:extLst>
                  <a:ext uri="{0D108BD9-81ED-4DB2-BD59-A6C34878D82A}">
                    <a16:rowId xmlns:a16="http://schemas.microsoft.com/office/drawing/2014/main" val="3679967142"/>
                  </a:ext>
                </a:extLst>
              </a:tr>
              <a:tr h="370840">
                <a:tc>
                  <a:txBody>
                    <a:bodyPr/>
                    <a:lstStyle/>
                    <a:p>
                      <a:r>
                        <a:rPr lang="en-US"/>
                        <a:t>19. Covered patios and exterior entries should not be included in calculating finished square footage</a:t>
                      </a:r>
                    </a:p>
                  </a:txBody>
                  <a:tcPr/>
                </a:tc>
                <a:tc>
                  <a:txBody>
                    <a:bodyPr/>
                    <a:lstStyle/>
                    <a:p>
                      <a:r>
                        <a:rPr lang="en-US" i="1"/>
                        <a:t>Could you clarify if this is a Land Use or Building Code issue? </a:t>
                      </a:r>
                    </a:p>
                  </a:txBody>
                  <a:tcPr/>
                </a:tc>
                <a:extLst>
                  <a:ext uri="{0D108BD9-81ED-4DB2-BD59-A6C34878D82A}">
                    <a16:rowId xmlns:a16="http://schemas.microsoft.com/office/drawing/2014/main" val="3912166429"/>
                  </a:ext>
                </a:extLst>
              </a:tr>
              <a:tr h="370840">
                <a:tc>
                  <a:txBody>
                    <a:bodyPr/>
                    <a:lstStyle/>
                    <a:p>
                      <a:r>
                        <a:rPr lang="en-US"/>
                        <a:t>22. Fireproof exterior stairs and elevated walkways that are structurally independent from a building should be treated like a sidewalk rather than as part of a building for fire-rating purposes (e.g., concrete and steel staircase should not need to be situated 3-5’ off the property line per R302.1-2</a:t>
                      </a:r>
                    </a:p>
                  </a:txBody>
                  <a:tcPr/>
                </a:tc>
                <a:tc>
                  <a:txBody>
                    <a:bodyPr/>
                    <a:lstStyle/>
                    <a:p>
                      <a:r>
                        <a:rPr lang="en-US" i="1"/>
                        <a:t>Refer to Commercial Building code reviewers</a:t>
                      </a:r>
                    </a:p>
                  </a:txBody>
                  <a:tcPr/>
                </a:tc>
                <a:extLst>
                  <a:ext uri="{0D108BD9-81ED-4DB2-BD59-A6C34878D82A}">
                    <a16:rowId xmlns:a16="http://schemas.microsoft.com/office/drawing/2014/main" val="3449027717"/>
                  </a:ext>
                </a:extLst>
              </a:tr>
            </a:tbl>
          </a:graphicData>
        </a:graphic>
      </p:graphicFrame>
    </p:spTree>
    <p:extLst>
      <p:ext uri="{BB962C8B-B14F-4D97-AF65-F5344CB8AC3E}">
        <p14:creationId xmlns:p14="http://schemas.microsoft.com/office/powerpoint/2010/main" val="3834863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ot Official">
      <a:dk1>
        <a:srgbClr val="53575A"/>
      </a:dk1>
      <a:lt1>
        <a:srgbClr val="FFFFFF"/>
      </a:lt1>
      <a:dk2>
        <a:srgbClr val="888B8D"/>
      </a:dk2>
      <a:lt2>
        <a:srgbClr val="000000"/>
      </a:lt2>
      <a:accent1>
        <a:srgbClr val="EA6951"/>
      </a:accent1>
      <a:accent2>
        <a:srgbClr val="56C0A1"/>
      </a:accent2>
      <a:accent3>
        <a:srgbClr val="5A99D2"/>
      </a:accent3>
      <a:accent4>
        <a:srgbClr val="186194"/>
      </a:accent4>
      <a:accent5>
        <a:srgbClr val="373A44"/>
      </a:accent5>
      <a:accent6>
        <a:srgbClr val="F29C1F"/>
      </a:accent6>
      <a:hlink>
        <a:srgbClr val="186194"/>
      </a:hlink>
      <a:folHlink>
        <a:srgbClr val="EF5283"/>
      </a:folHlink>
    </a:clrScheme>
    <a:fontScheme name="Root Policy">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A76ABB-E877-4D2D-9FA6-510C05EAC545}" vid="{2B71B46B-B02F-4341-BC64-5E3F1B11E9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BB9A44BEEE0D418EEC7D5468F5800D" ma:contentTypeVersion="16" ma:contentTypeDescription="Create a new document." ma:contentTypeScope="" ma:versionID="fb101b2365287e1ea53806cbe0ae69af">
  <xsd:schema xmlns:xsd="http://www.w3.org/2001/XMLSchema" xmlns:xs="http://www.w3.org/2001/XMLSchema" xmlns:p="http://schemas.microsoft.com/office/2006/metadata/properties" xmlns:ns2="fad42b33-82b5-496c-92e4-c39cc919a86d" xmlns:ns3="1cc312e4-a03f-4d84-aee3-4a9b48ad20e7" xmlns:ns4="216ec0fe-1200-4bc3-9911-f486878172c3" xmlns:ns5="http://schemas.microsoft.com/sharepoint/v4" targetNamespace="http://schemas.microsoft.com/office/2006/metadata/properties" ma:root="true" ma:fieldsID="b2c20312f3b5077f76e0307557c3d457" ns2:_="" ns3:_="" ns4:_="" ns5:_="">
    <xsd:import namespace="fad42b33-82b5-496c-92e4-c39cc919a86d"/>
    <xsd:import namespace="1cc312e4-a03f-4d84-aee3-4a9b48ad20e7"/>
    <xsd:import namespace="216ec0fe-1200-4bc3-9911-f486878172c3"/>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eting_x0020_Date" minOccurs="0"/>
                <xsd:element ref="ns2:lcf76f155ced4ddcb4097134ff3c332f" minOccurs="0"/>
                <xsd:element ref="ns4:TaxCatchAll"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42b33-82b5-496c-92e4-c39cc919a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eting_x0020_Date" ma:index="19" nillable="true" ma:displayName="Meeting Date" ma:description="Meeting Date" ma:format="DateOnly" ma:internalName="Meeting_x0020_Date">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aebaa3-270b-4a77-b589-d12dc3cc14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c312e4-a03f-4d84-aee3-4a9b48ad20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6ec0fe-1200-4bc3-9911-f486878172c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7b8bb8f-7402-493a-a648-c004034ba524}" ma:internalName="TaxCatchAll" ma:showField="CatchAllData" ma:web="1cc312e4-a03f-4d84-aee3-4a9b48ad20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cc312e4-a03f-4d84-aee3-4a9b48ad20e7">
      <UserInfo>
        <DisplayName>Guest Contributor</DisplayName>
        <AccountId>36</AccountId>
        <AccountType/>
      </UserInfo>
      <UserInfo>
        <DisplayName>Guest Contributor</DisplayName>
        <AccountId>84</AccountId>
        <AccountType/>
      </UserInfo>
      <UserInfo>
        <DisplayName>c:0u.c|tenant|a50e33b7838bd4a648f1cab63f24a229dcf433d046441ecd0400ed41fddad218</DisplayName>
        <AccountId>75</AccountId>
        <AccountType/>
      </UserInfo>
      <UserInfo>
        <DisplayName>SharingLinks.b2b99cae-2da5-444b-9d78-3f72dd87ccb4.Flexible.9ad479c2-576b-4588-a409-aa04307c8cc7</DisplayName>
        <AccountId>15</AccountId>
        <AccountType/>
      </UserInfo>
      <UserInfo>
        <DisplayName>Limited Access System Group For List 6f6c8519-59bd-465b-a937-205fa1f0569c</DisplayName>
        <AccountId>16</AccountId>
        <AccountType/>
      </UserInfo>
      <UserInfo>
        <DisplayName>Shourya Jain</DisplayName>
        <AccountId>107</AccountId>
        <AccountType/>
      </UserInfo>
      <UserInfo>
        <DisplayName>Nazanin Mehrin</DisplayName>
        <AccountId>101</AccountId>
        <AccountType/>
      </UserInfo>
      <UserInfo>
        <DisplayName>Brad Barnett</DisplayName>
        <AccountId>14</AccountId>
        <AccountType/>
      </UserInfo>
    </SharedWithUsers>
    <lcf76f155ced4ddcb4097134ff3c332f xmlns="fad42b33-82b5-496c-92e4-c39cc919a86d">
      <Terms xmlns="http://schemas.microsoft.com/office/infopath/2007/PartnerControls"/>
    </lcf76f155ced4ddcb4097134ff3c332f>
    <TaxCatchAll xmlns="216ec0fe-1200-4bc3-9911-f486878172c3" xsi:nil="true"/>
    <Meeting_x0020_Date xmlns="fad42b33-82b5-496c-92e4-c39cc919a86d" xsi:nil="true"/>
    <IconOverlay xmlns="http://schemas.microsoft.com/sharepoint/v4" xsi:nil="true"/>
  </documentManagement>
</p:properties>
</file>

<file path=customXml/itemProps1.xml><?xml version="1.0" encoding="utf-8"?>
<ds:datastoreItem xmlns:ds="http://schemas.openxmlformats.org/officeDocument/2006/customXml" ds:itemID="{E6FD0E12-9499-4F1D-80E8-210ECDA9DA0D}">
  <ds:schemaRefs>
    <ds:schemaRef ds:uri="http://schemas.microsoft.com/sharepoint/v3/contenttype/forms"/>
  </ds:schemaRefs>
</ds:datastoreItem>
</file>

<file path=customXml/itemProps2.xml><?xml version="1.0" encoding="utf-8"?>
<ds:datastoreItem xmlns:ds="http://schemas.openxmlformats.org/officeDocument/2006/customXml" ds:itemID="{7B58CC2A-D499-4FEA-9488-ECC92BE27AAF}">
  <ds:schemaRefs>
    <ds:schemaRef ds:uri="1cc312e4-a03f-4d84-aee3-4a9b48ad20e7"/>
    <ds:schemaRef ds:uri="216ec0fe-1200-4bc3-9911-f486878172c3"/>
    <ds:schemaRef ds:uri="fad42b33-82b5-496c-92e4-c39cc919a8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9EBC7C-40F1-437D-87B0-10BEA792FF84}">
  <ds:schemaRefs>
    <ds:schemaRef ds:uri="1cc312e4-a03f-4d84-aee3-4a9b48ad20e7"/>
    <ds:schemaRef ds:uri="216ec0fe-1200-4bc3-9911-f486878172c3"/>
    <ds:schemaRef ds:uri="fad42b33-82b5-496c-92e4-c39cc919a8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1061</Words>
  <Application>Microsoft Office PowerPoint</Application>
  <PresentationFormat>Widescreen</PresentationFormat>
  <Paragraphs>115</Paragraphs>
  <Slides>11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Arial,Sans-Serif</vt:lpstr>
      <vt:lpstr>Calibri</vt:lpstr>
      <vt:lpstr>Calibri Light</vt:lpstr>
      <vt:lpstr>Montserrat</vt:lpstr>
      <vt:lpstr>Montserrat SemiBold</vt:lpstr>
      <vt:lpstr>Open Sans</vt:lpstr>
      <vt:lpstr>Wingdings</vt:lpstr>
      <vt:lpstr>Wingdings,Sans-Serif</vt:lpstr>
      <vt:lpstr>Office Theme</vt:lpstr>
      <vt:lpstr>1_Office Theme</vt:lpstr>
      <vt:lpstr>PowerPoint Presentation</vt:lpstr>
      <vt:lpstr>Engagement overview</vt:lpstr>
      <vt:lpstr>You asked us to sort comments this way…</vt:lpstr>
      <vt:lpstr>We took it in a little different direction… </vt:lpstr>
      <vt:lpstr>Home In Tacoma – Zoning and Standards</vt:lpstr>
      <vt:lpstr>Home In Tacoma – Zoning and Standards</vt:lpstr>
      <vt:lpstr>Infrastructure and Access Standards </vt:lpstr>
      <vt:lpstr>Permit process improvements/streamlining</vt:lpstr>
      <vt:lpstr>Building Code</vt:lpstr>
      <vt:lpstr>Affordability and Anti-Displacement</vt:lpstr>
      <vt:lpstr>PowerPoint Presentation</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Brian</dc:creator>
  <cp:lastModifiedBy>Carlyle, Char</cp:lastModifiedBy>
  <cp:revision>3</cp:revision>
  <cp:lastPrinted>2019-07-23T21:14:45Z</cp:lastPrinted>
  <dcterms:created xsi:type="dcterms:W3CDTF">2019-02-07T18:04:59Z</dcterms:created>
  <dcterms:modified xsi:type="dcterms:W3CDTF">2023-03-16T22:58:20Z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0x010100A0BB9A44BEEE0D418EEC7D5468F5800D</vt:lpwstr>
  </property>
  <property fmtid="{D5CDD505-2E9C-101B-9397-08002B2CF9AE}" pid="3" name="MediaServiceImageTags">
    <vt:lpwstr/>
  </property>
  <property fmtid="{D5CDD505-2E9C-101B-9397-08002B2CF9AE}" pid="4" name="dd1307db64d553d5ba27a8d29f3a7b26">
    <vt:lpwstr/>
  </property>
  <property fmtid="{D5CDD505-2E9C-101B-9397-08002B2CF9AE}" pid="5" name="dc86c2d235e94faba7d246ca3ec62669">
    <vt:lpwstr/>
  </property>
  <property fmtid="{D5CDD505-2E9C-101B-9397-08002B2CF9AE}" pid="6" name="EDRMMeetingDocumentType">
    <vt:lpwstr/>
  </property>
  <property fmtid="{D5CDD505-2E9C-101B-9397-08002B2CF9AE}" pid="7" name="Governing_x0020_Body">
    <vt:lpwstr/>
  </property>
  <property fmtid="{D5CDD505-2E9C-101B-9397-08002B2CF9AE}" pid="8" name="Governing Body">
    <vt:lpwstr/>
  </property>
</Properties>
</file>